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58" r:id="rId5"/>
    <p:sldId id="276" r:id="rId6"/>
    <p:sldId id="259" r:id="rId7"/>
    <p:sldId id="26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5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887F8-AE93-4D5C-B683-20D31B6B07E9}" type="datetimeFigureOut">
              <a:rPr lang="es-MX" smtClean="0"/>
              <a:pPr/>
              <a:t>07/08/2012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2.bp.blogspot.com/_R6Mq5X-01ZA/SYp-oxD6GpI/AAAAAAAAAWQ/mP5408_7y-0/s400/const-191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4864"/>
            <a:ext cx="9144000" cy="4653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  <a:softEdge rad="635000"/>
          </a:effec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4479637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26" name="AutoShape 2" descr="data:image/jpeg;base64,/9j/4AAQSkZJRgABAQAAAQABAAD/2wBDAAkGBwgHBgkIBwgKCgkLDRYPDQwMDRsUFRAWIB0iIiAdHx8kKDQsJCYxJx8fLT0tMTU3Ojo6Iys/RD84QzQ5Ojf/2wBDAQoKCg0MDRoPDxo3JR8lNzc3Nzc3Nzc3Nzc3Nzc3Nzc3Nzc3Nzc3Nzc3Nzc3Nzc3Nzc3Nzc3Nzc3Nzc3Nzc3Nzf/wAARCACpAHMDASIAAhEBAxEB/8QAHAAAAgIDAQEAAAAAAAAAAAAABgcABQEDBAII/8QAQxAAAgECBAQDBQYDBQYHAAAAAQIDBBEABRIhBgcxQRMiURQyYXGBFSMzcpGxNEKhUmJjc9EWJjezwfEXJEOCotLw/8QAGAEAAwEBAAAAAAAAAAAAAAAAAAIEAQP/xAAjEQACAgEEAwEBAQEAAAAAAAAAAQIRAxITITEyM0FhIiNR/9oADAMBAAIRAxEAPwB44mMXt1xreZQDbe25AwAbcTHGa4WBEb2Jt0xJqhUIEjhdXQX3xjaRtM6mYL33PbHPLORrFtGkX1HpgZreKqOlaSiLVMNWATHJUUzCIPY2DP7o+RI6jADnfHFTVQ1HhwRyER6Kwo7AxAAhio/mS9zfvbHOWVLo6wxOXYzKviKipEcVdbCr+A06op8xReptigyHmPkedJUzUuYmBKYqJDWoIwdRstjc9xhccG12Z5rxBnUeYPH7ZPlrCCn8JVZyvuab7Lb0J749Sx5jHlWY1mbzU8NVT0CSRVJVCoLEqY9t7nfaxN7HCbkujpsxHpFXupAnjBB6MhuMdUdZBILq462tj5z4d4zz7KElpJC7SGOOL79tCU8ek6WLdzaxufTDJyTjKizGDVmtTTwxSOsMDRjzyyAeY2BJtcG22GWX40c5YWuUMq+2M4H6XNQ+hYpibi6+JEyXHzIxZR1shT7yncMNjbfHVSTOTi0d2JjhOYoo86OvrcY64pUlXUjAjGmHvExjEwAaKqUpHdBqPpil+1Ypa2rpp3Snkhb3C3nkWwOoDuLd/pjxxXm0uT5ZX18cayGnj1rGTsTvhb13MTiMywaqDLo3dWIaSXoB13KC2OOWXNI7Y4Nqxi0VV9o5NFXSRzUyVMQYBm0soYd9rg74rYoqjhulqakvmFWp0LDE7iVgPn1JuSLk72GFvTcY8RSU3jeLRzJDIymWqb3x19zY3HrbfHBnXHGdZ/l+YU87eDDTIDI8LMBr6Lbpbe/fE+ltlCizzxlmlVV8SVL19TEwiiLNRRlir23CNuRe25NtgLYpsnronVI5KaSnZppHk8GLZiVshN7KFXaw9d8avApIfZo9U88ZlcFKW4aUFBdgxG+53HzwcZXNxBmWi2XSUcGgbV+YTB3HS+hLE/KwHxw/yjTuyDl9SZyonlk8aFtWt7kiS62DEHdXHw2Ppj3WcocqqKdvsepGtreaYnygX3AHXf19MXeTzNkziuzCZ5LDTYeUG9hcLc7Xubsx26XxYUHEPDgqJo6CoKV0qWeKeRiQuo9ASbWLHphFJiyuwGzLg58qgVUeGJImBkWcavF2sQG20qb7+hAsBgIpKin9gqpaVYcvcMU1gFg66vcLDcG3fa9j0w3M6oqqWojSqnnSCQAJUxtYqTfbzalJvbqAN+pwKcQcOZlBVrLU5pLNliupqY6uJY5VvcC2kaXAuTse3fGxY1hJwfxFmecZcMqrBJqaA6KynA3HQFb38wvcjtti+yihnpWda2SskqZCWYSTXYgbKVUeVVsBfpvfCSyjN5crqXkympnLRI0sUSyMtmBbcr+U7+uLWl494grJRUk0kxuo0zOQwt/ZIIG9zsb4HF/Aa5HLFm0U89bSrUCnrKMgSxTnazKCpv0I+O/fGzhysqpp4Zqqn9naanDTRg3VWvbb52v9cKSl5kZzRLKDS00zO+oGbzeGb22P9m4J77m2CHhrjvNeIqmspa6kp4RFAzLJGp8xBO4J+Rx1xunycckG1wOK57YmOWgOuigZrklATv8ADEx3pk1oF+YY/wB2c53YWpyboNxt2wkavKpMyz5KW01YkdKHMcAu+gPuR6mx6t364ePHxI4czoqCT7MbAC99jgC5dMk/MmVxGFIykiRdJUX1r0BOw2xPk8yrE6hZWZTwhG+ZNBl8E0cEiXmjkYmQ6TazOLhSD2Fr4Lss5Y0FPE7SyzIsjKzrHOx1MLhSR0JFz19cEHF+e1PDNHNVUOTLMgGp5jKsaX+PfC1l5icU50jSwRJRUXmRmpgJCvfUGPewOOXPdjpyl0hl5TwnluUwrHlsIik6tOQGdv16fTElymkyIV+cHx55irNJ5tTaf7Iv/S5sMLA8QcfUI8U10pSQa6cTrDocbbbd/r6YLMj424hqaZIc24TqqkybeJAUAbb+YE+X9cFWD1IDeZM1dJFUTxoVgMghZV1anXRqbUL9gbkkfsML3MqqSoWkYxNGIKdEuR7xF/Nf+n0wyeI3hq6/NKbOXWHSgaBEj3hTUSd+jMRddr2xW5wKqhqoIqWeLN8mqIGo4LyqZERreU2O5U7g/A4eDSVDMYfLDNW4r4Yp5qwg1VDIYHce8SACGv6kde2LzNcsqELTaJcwjllVTAQpCqdibG1rDuDgF4OGccBZDPHBkk2ZmpnaUzJKFGnZVOnruBf64mc8W8b5zTSwZTlZo1J0s9MwkkIPXc+6fp9cLJK+BFqCWq5X5DNM1TQe0UNT1DQyEqrWIuAb+pxXy8sMsyqhqXo5qhCI/MXcspHcaQD1G22++BbKs34/yLNVjEVXmGqJT7PVaSCgvfcHYg9799x0wd0fGueStElRwpN5r63iqFKqR169sHzs3+0xe5twPltDw3mWYR0s4lgg8RZVm1wqxYDSL2Lbeq+mOrl6jyLUVBjIQUjIHVQqdCbAXNj64OuYza+WWazpS+xyTQq7xkC4JK3Bt3tthdct6kz1tWpWSMrQEFGvZjb3tzv88NHmrMcrTH9l38BT/wCWP2xMZy7+Ap/8sYmK7I6QKcxWC8MZySrMPA3CmxI+HxwA8rkMfMapaRo5PGysyK6PquC6j6H/AL98HfMsBuFc6BNgYDc+m2F/yiZG5g1puG05dZWCaNQ1Ib2+uJsnkVY/WNfil5IsiqpqeJJGiXxCjmwYDcjC8yStpayU1eZ5A9LFKWD1dOdUYvtZu4+G2GGmbUs1HW1FRpWkikeFgwuWKkqdvieg6n64X3DU8WdNmWW0Zlo6WpqLRPJ5CoA2sOpbYj02744sbHwgvyvJo5qeI1JjqoIVtAyykq4tbzDodrdcdtDToldIscyr6RpNr3HW9xt2sL7YF8zoPsYItTI0aBxpZHIBYmw2HUnHhRT6jGXvIRqID72va5OMGpv6E2ecN0WbpGuY0MVUqqy2IF1v3DdQfriipuXmXUNTA1PGZDTsHiaeUnTbtsN73PUkYJMhzCNctY1Mig05Kkk/y9sWlNUw1K64JUcDrpNyMN8OeqUSlmyiqkqFn/8AKMy30nSwKfI3xsXKmcGKU+UgXaN2DG3qe4xbSTJE4iCkyNvpX98Vs+a1EGYU8JhhlSWXwn8NjqiJUsCfXYbj0N8FApyZ5p8tgpZD4cLqgIUIoWxPr69gPTbHclOC3nB0qfKCcV9XxJQwrOUngkEAJcq4Nt7WAG5N9tsdmXV4zOFpISVWOTQW07Na17ft8wcYDcqtlBzYU/8Ah7m4QKPu1/TUMLTl+0j100kkQjBy3QhUkghQQb37g3v88Mvmy2jl9m92IvGouO/mGFpy/jK5hVFhpYZb7gAAU23AsT698dY/DI+LHzl38BB+QYmJl38BB+QYmKaJgP5nOsfCucM4uvhC4va4t0wE8qhr5iVzs+svl2rUCCCNSbgjttg25mosnCebamUKUAbV0t3/AKYB+U5jl5h5q0OyCgAU2tqF0FyOx+GOGTyKsfrDvONL5+xiohMaZYxZUvqllYgM1uoVVJ39cU2ZZbmweOUAJP44Z5kptIbQdySBsPMFH5WOC9qaoos8lrYozNT1MSpKq+9Gy3swHcEGx+Q9cbq6Conkp2pJponWVXYkkLov5lK97jbHGgU6ALMhmfEEVNXNHVmSj1skXhAqGAHiEbb391PmScDlIcwy+oq4fZ6kTSEtIxhvpIAJ07dAPKB3JJ9cOako/Zqud47iOWzafRu+KjiWldJVqo7FWAD/ADxjXA8Zq6AN6vMvFCtTyyowQlBD5dR3B/8AaP1Ppjbw3mWd5fUPPLIi06uXqQIADIqg7k9m90C3ZSe4xeIySREwzAlerKwNse/ZYTTlJSFSQHUDsDfY3wtnWvhb8P5qavK3qFhkNW4DtrFlZ2GoAH0AIH0xVA5tFlwKCoWKRZTOFg1SmzEuw7hmAIUdBqHpi04Loaugyn2R6tKmNHISVl8+nsDbY26XwTYeiZtRfQvp6OsmqqaYUU0S0h0pFFCNAOm9yCPNpU6V9XJJG2LOSszKOmSOlgqYWkplCLHENMRY2UDbqv8AMT6bDBbb4YmCg1/gC81TJFyxrhVOXl0RKzlbam1qL2HS5wC8tookbMPDEe2WjdJNW99x9P8Arg850/8ADvMevvxf8xcBHA+kZjWMgW0mTpuu4urAddrg9b46L4bHwY7su/gYP8sftiYmXfwNP/lj9sTFRMBPNE/7qZmNTLdlF1FyOvbvgS5TtNLx1Xyza7vliN94oD7uvvW73v8AS2CrmwQOD8z2v50Fvmbf9cCPJ6zcc5pIsZRWy+M7kkm5Xc33Hy7YnyeTKIesc9j64zbE+WOeprIqd40kYeJIfIt9/ifl8cchDo6CxxVcUAnJKhVRmDAKdPUAkXx1GeaCZ2qvCSkCBvEvYhr2tv8ATHWQGUgi4I6HGAnTsU1BFXmpiMOXeBEi+AXmcX8MEbm3U+npv1776+ozGWvAgoZnp4raS42Y9S3r3sPkfhgwmpqHMamppsue01OQJWVSYwx/lv0v6jttgZSrnam9peoihhKswZ11WUddW4Cnbp1GEKoyTCng+aVcuWlqYkimS5Kp03Nz8z64v8AlFmSrJSOJVinmXxEhf3iLAnb0/wBcdjcaKr1MIp1LU9g7eMqi5FwBc7mxGGTSOU8bbtFxnWZTUksUNMU1sCzahew7Y25JUz1UEjVDairWBtbAuuaw5w4qI51fXHcKDaw+V/X+uCvJImioVLtcyHX8gen9MCdsJRUYfoJ862K8vK4/4sNtv8RcBXBSqtXPJCJY4pMtS0czAv8AigG/oPRe2DXnaL8va4f4sP8AzBgG4CjKVFczeKS9Km8ibga1t5v5gb9fhjtH4KvBj3pQFpogBYBBtiYzT7QR/lGJikmAHmrIY+Fq0qupjPEFX1bULD9cC/J9lm4zz2oRGUiliVg3UMTvf47YJObTEcM1ChzHeoiYOE1FdLA3t36dMD3Jdg/E/EUySyTJLDC6ySrpZxdtyMT5O2Ux9Y3t7b4GYY0nqK6vzSJ2mSs8OCNg1o0Q2Tp2Y+b43HpgnvvjNschE6AWeozGsrKKozGOrSOkYOadIbxvKVLXba+lANvViPTHc2cZlNQtEFmSqleyutMfu1I179dwgtfuxti/qcwjgMuiOWbwfxfBTUU2va3Um29hjEWa0EsUcyVkHhyLdLuATv8A6m2MofV+FDl0mYxrTRZfCsNNOqfceFaSLUGLSMx2JvYG4ve+O7O19qqEopYS1GkZqKkKl/Ft0QetyLn5Ad8XoIPfE2OChXLm6Af2GoerlrPs/wAOqmRFZ2juFv7kS27LfUx7nb5e4qCGscuctZJpY3MbtGVOgWFmvtqY727DBtiYKG3GLfKslzDL6KBaciNX6U60x1MWk8zavXSSd9v0wa5fWFahaCammhdI7xu+kiVRYEix2O42+OLLHgRJ4vi6bva2oncD0GBIyU9XYEc61Y8vK8qCSJISbdh4i74B+C/E9tqmmCqz0EbWUki3iLYgnt6YPucX/D3NBt/6fU/3xhe8BRBamvlLVDNJSxkma2/mUbDsNtgd8dIdo1etj6g/Bj/KP2xMSD8GP8o/bExTRMAXNGPXkLjygPVRrqZrAXYC5PbFBychEWeZwEuY0poVBYbnzOfU4t+bUipwnUXazmriCnTqt513t3+WKbkq8b5vnjJqsYKcgMCNO8m2+/64myeTKoeobV98aqipip49c7hASFHxJ6ADucbNu+ObMKCmzCAQ1KkqGDqVYqysOhBG4OEOZ4hpaejlqapGdBO/iSqTsW0hb29bAbfDA7XPFU5zHHBFTRrE9g5C3E5BPTuwQFjfptgiGXxrA0STTawpCyu5dl+Iv3xSZpllPQy5bqQDKozKlR+Z1trc+hNwT/e9L4xjxaR1U+eUEEIWEVE6eIkYlC6vFZjYEHuPj0x1RZxE7v51smoFBbcra51dLDoT0vtjmqqXLIKihhen1+LMBCFkJKMqmzW9LCx+YxvTh3KlheJaYKrwrAwDHdFJIH0uf1wcg9Jip4hpaeSRHjlbRGrgrY62Y2VAL3LGxIHpjEnEVIqIyRTylpliKxJrZbtp1ED+W4O/oCemOkZNl4m8Y06tJ4hkDNckMV0kj422xmLJ6GFdMMHhjy+4xFtIAH9BbByZ/Jsy6vhzGmWppjqhfdHBBDD1/wD2+OrGilpIKVdNOnhoFCiNfdUD0HbG8Y0UDubyI/L/ADTxOiqrD4kMLYX/AC/pmMFVWs4IkhVABe5sydSfeI2F8HvOMgcvsyuT1jG35xgE4BqXlpqlHV/4dHVnQKdOpAAACRawvf1Jw0e0dEv82POn3gj/ACjExIPwI/yjExWSi45tCFuHFWcN4b18QYqCWtqBIAHfbFTyYKtnuflFRE8Gn0xobqg1SbfPpf43xac29DcPwxuNRbMYgE8TRfzD+bt88VPJVUXP+JRFfRaCx7Hd+h7jE0+2Ux9Y2rDGbDExCPjjmcyWxpq3McTFYHnFvcS1z+uOJs+ytat6U1ieMjFXGk2VgLkFrWvb44lBxBlWY5hPQ0NbFPUwIHkSM30g9N8BtM4oM1mDkrwvmCOGKhgIdxfrfX3xsOfVQF/9ns12/ux//fGubiuFJ2iFLKQJ1iRmIUzXfQSg6kA3/QnpbHZ9qyTs4oqMzBZjFqeQJqt7zDY3AO3zBxg1fh00VVLUAeLRTU111feFevpsTjrxTU3FGTVE1VDHWL4lK5SVGUgggb2Ft/pjfR59ltZOaeKcicAHw5EZGIPQ2I6bdcArT/4WQxk4gxMaYBvN0X5fZp0BCp1P98YAODCvtdSYlMcbUKWXQVRrOg1Jc9D/AEwwObm/AGaWF7BD/wDNcLjgUg1U4FUZgKEeVSSqfeJ36Ftt7bC2Gh2jqvWx9wfgx/lH7YmJB+DH+UftiYqJha82hqyKnW5BOYRgEEDcmw69rnfFTyRYyZ3xJLuFIg0iwHZzsBti35rxrJk8IkIEYrk1XNu4t/W2A7g7iuHhbNc3hiySqmWqlTw0plHk0raxvv8AH64nyeTKYK8Y9u+M4Vo5xUwVmOQZnpX3mGk2+e+2Nb86KFZBH9h5jrLaQpKC59OuEpi7chpGGKzAxpZveGkb/PFbVZNTx0M8eUUdLTzSldRVPD1AMCQSu/S9j64Bpeb0MShpOHc2RSAdRAFrm2/12xheclCVY/YmYAqbEHSLb+t8Y0aoTGD9npPGgqUUaB5Y4yQEPqDsb/HHqPLaeOoaZNQBjWJYwbKoUk7AdLk7+thgBXm3CyqU4ezQl20qAou3x+XT9cZHNykBYS5FmcbhS+hkGrSOpPpgoNMw/XLKBKpqpaKnFS3Wbwl1n62vjpCKrFgoDHqbbnC6qOa9LBq8TI8yAUXclQNI9T6YwnNqkZmX7DzQFQD7g32vtvgM0SGRiYW782KcSKi5BmjFhq2QdPXGoc36O7BsgzUFQDYoo6mw7974A25F7zaUNy/zXV2VT87MMLzgnwxNLHCNQjogrPe+o+IlrW2A+A9L98dnG/MKHiPhupyejyfMo6ipYKutLe6Qxt8bA4zwjThTVyPFHHMKWMFYkKoFLKRpHa9tx2N8NHyQ6TWN2OmD8GP8o/bExKfeCP8AKMTFRIB3F+XJmcLUVStSqGQODCmq9v8Atgdi4bEUrSJU14kIARvZLlLXsV82xAJF/TDSfriDCvHGXLHWSUVSFK3CMTGYmpzC0ylXHs53vbVffe9t742NwhQTFjVrVytYaT7ILLYW6X6/HrhrYnc4zaibvTFbDwwkEgkjqsz1iMR6jCxLKOgN2N7XNidxfbGtOE4I9AR6qyFSgak1Wt8z88NbE74NqIb0xZRZAkax2aq8SNCiyGlubE3INz0xFyEeJrllrJ2tYNJTXboR1vcix74ZvrjBwbMQ3pixTh5Fi0tLWu5EYeR6YkyKnuqxv5h88e5MjR5UZFljjVtQiWlOjV2Okkgkdiel8Mw9/ljGDZiG9MW65Ood5C1X4jG+swMSb9Qbtvcbb4lTkFBVDTJSTWYaWC05Fxa1uvS36dsMntjGDZiG9MWsuRQSSrIBWpJH+G/hMWAFrC5boLf6495fkS0c1R7GKtnqra0kRgurUDe5Jt0P64ZHpiL1GNWKK5QPLJ8M9QgrEinqBbEx7PXEwxz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28" name="AutoShape 4" descr="data:image/jpeg;base64,/9j/4AAQSkZJRgABAQAAAQABAAD/2wBDAAkGBwgHBgkIBwgKCgkLDRYPDQwMDRsUFRAWIB0iIiAdHx8kKDQsJCYxJx8fLT0tMTU3Ojo6Iys/RD84QzQ5Ojf/2wBDAQoKCg0MDRoPDxo3JR8lNzc3Nzc3Nzc3Nzc3Nzc3Nzc3Nzc3Nzc3Nzc3Nzc3Nzc3Nzc3Nzc3Nzc3Nzc3Nzc3Nzf/wAARCACpAHMDASIAAhEBAxEB/8QAHAAAAgIDAQEAAAAAAAAAAAAABgcABQEDBAII/8QAQxAAAgECBAQDBQYDBQYHAAAAAQIDBBEABRIhBgcxQRMiURQyYXGBFSMzcpGxNEKhUmJjc9EWJjezwfEXJEOCotLw/8QAGAEAAwEBAAAAAAAAAAAAAAAAAAIEAQP/xAAjEQACAgEEAwEBAQEAAAAAAAAAAQIRAxITITEyM0FhIiNR/9oADAMBAAIRAxEAPwB44mMXt1xreZQDbe25AwAbcTHGa4WBEb2Jt0xJqhUIEjhdXQX3xjaRtM6mYL33PbHPLORrFtGkX1HpgZreKqOlaSiLVMNWATHJUUzCIPY2DP7o+RI6jADnfHFTVQ1HhwRyER6Kwo7AxAAhio/mS9zfvbHOWVLo6wxOXYzKviKipEcVdbCr+A06op8xReptigyHmPkedJUzUuYmBKYqJDWoIwdRstjc9xhccG12Z5rxBnUeYPH7ZPlrCCn8JVZyvuab7Lb0J749Sx5jHlWY1mbzU8NVT0CSRVJVCoLEqY9t7nfaxN7HCbkujpsxHpFXupAnjBB6MhuMdUdZBILq462tj5z4d4zz7KElpJC7SGOOL79tCU8ek6WLdzaxufTDJyTjKizGDVmtTTwxSOsMDRjzyyAeY2BJtcG22GWX40c5YWuUMq+2M4H6XNQ+hYpibi6+JEyXHzIxZR1shT7yncMNjbfHVSTOTi0d2JjhOYoo86OvrcY64pUlXUjAjGmHvExjEwAaKqUpHdBqPpil+1Ypa2rpp3Snkhb3C3nkWwOoDuLd/pjxxXm0uT5ZX18cayGnj1rGTsTvhb13MTiMywaqDLo3dWIaSXoB13KC2OOWXNI7Y4Nqxi0VV9o5NFXSRzUyVMQYBm0soYd9rg74rYoqjhulqakvmFWp0LDE7iVgPn1JuSLk72GFvTcY8RSU3jeLRzJDIymWqb3x19zY3HrbfHBnXHGdZ/l+YU87eDDTIDI8LMBr6Lbpbe/fE+ltlCizzxlmlVV8SVL19TEwiiLNRRlir23CNuRe25NtgLYpsnronVI5KaSnZppHk8GLZiVshN7KFXaw9d8avApIfZo9U88ZlcFKW4aUFBdgxG+53HzwcZXNxBmWi2XSUcGgbV+YTB3HS+hLE/KwHxw/yjTuyDl9SZyonlk8aFtWt7kiS62DEHdXHw2Ppj3WcocqqKdvsepGtreaYnygX3AHXf19MXeTzNkziuzCZ5LDTYeUG9hcLc7Xubsx26XxYUHEPDgqJo6CoKV0qWeKeRiQuo9ASbWLHphFJiyuwGzLg58qgVUeGJImBkWcavF2sQG20qb7+hAsBgIpKin9gqpaVYcvcMU1gFg66vcLDcG3fa9j0w3M6oqqWojSqnnSCQAJUxtYqTfbzalJvbqAN+pwKcQcOZlBVrLU5pLNliupqY6uJY5VvcC2kaXAuTse3fGxY1hJwfxFmecZcMqrBJqaA6KynA3HQFb38wvcjtti+yihnpWda2SskqZCWYSTXYgbKVUeVVsBfpvfCSyjN5crqXkympnLRI0sUSyMtmBbcr+U7+uLWl494grJRUk0kxuo0zOQwt/ZIIG9zsb4HF/Aa5HLFm0U89bSrUCnrKMgSxTnazKCpv0I+O/fGzhysqpp4Zqqn9naanDTRg3VWvbb52v9cKSl5kZzRLKDS00zO+oGbzeGb22P9m4J77m2CHhrjvNeIqmspa6kp4RFAzLJGp8xBO4J+Rx1xunycckG1wOK57YmOWgOuigZrklATv8ADEx3pk1oF+YY/wB2c53YWpyboNxt2wkavKpMyz5KW01YkdKHMcAu+gPuR6mx6t364ePHxI4czoqCT7MbAC99jgC5dMk/MmVxGFIykiRdJUX1r0BOw2xPk8yrE6hZWZTwhG+ZNBl8E0cEiXmjkYmQ6TazOLhSD2Fr4Lss5Y0FPE7SyzIsjKzrHOx1MLhSR0JFz19cEHF+e1PDNHNVUOTLMgGp5jKsaX+PfC1l5icU50jSwRJRUXmRmpgJCvfUGPewOOXPdjpyl0hl5TwnluUwrHlsIik6tOQGdv16fTElymkyIV+cHx55irNJ5tTaf7Iv/S5sMLA8QcfUI8U10pSQa6cTrDocbbbd/r6YLMj424hqaZIc24TqqkybeJAUAbb+YE+X9cFWD1IDeZM1dJFUTxoVgMghZV1anXRqbUL9gbkkfsML3MqqSoWkYxNGIKdEuR7xF/Nf+n0wyeI3hq6/NKbOXWHSgaBEj3hTUSd+jMRddr2xW5wKqhqoIqWeLN8mqIGo4LyqZERreU2O5U7g/A4eDSVDMYfLDNW4r4Yp5qwg1VDIYHce8SACGv6kde2LzNcsqELTaJcwjllVTAQpCqdibG1rDuDgF4OGccBZDPHBkk2ZmpnaUzJKFGnZVOnruBf64mc8W8b5zTSwZTlZo1J0s9MwkkIPXc+6fp9cLJK+BFqCWq5X5DNM1TQe0UNT1DQyEqrWIuAb+pxXy8sMsyqhqXo5qhCI/MXcspHcaQD1G22++BbKs34/yLNVjEVXmGqJT7PVaSCgvfcHYg9799x0wd0fGueStElRwpN5r63iqFKqR169sHzs3+0xe5twPltDw3mWYR0s4lgg8RZVm1wqxYDSL2Lbeq+mOrl6jyLUVBjIQUjIHVQqdCbAXNj64OuYza+WWazpS+xyTQq7xkC4JK3Bt3tthdct6kz1tWpWSMrQEFGvZjb3tzv88NHmrMcrTH9l38BT/wCWP2xMZy7+Ap/8sYmK7I6QKcxWC8MZySrMPA3CmxI+HxwA8rkMfMapaRo5PGysyK6PquC6j6H/AL98HfMsBuFc6BNgYDc+m2F/yiZG5g1puG05dZWCaNQ1Ib2+uJsnkVY/WNfil5IsiqpqeJJGiXxCjmwYDcjC8yStpayU1eZ5A9LFKWD1dOdUYvtZu4+G2GGmbUs1HW1FRpWkikeFgwuWKkqdvieg6n64X3DU8WdNmWW0Zlo6WpqLRPJ5CoA2sOpbYj02744sbHwgvyvJo5qeI1JjqoIVtAyykq4tbzDodrdcdtDToldIscyr6RpNr3HW9xt2sL7YF8zoPsYItTI0aBxpZHIBYmw2HUnHhRT6jGXvIRqID72va5OMGpv6E2ecN0WbpGuY0MVUqqy2IF1v3DdQfriipuXmXUNTA1PGZDTsHiaeUnTbtsN73PUkYJMhzCNctY1Mig05Kkk/y9sWlNUw1K64JUcDrpNyMN8OeqUSlmyiqkqFn/8AKMy30nSwKfI3xsXKmcGKU+UgXaN2DG3qe4xbSTJE4iCkyNvpX98Vs+a1EGYU8JhhlSWXwn8NjqiJUsCfXYbj0N8FApyZ5p8tgpZD4cLqgIUIoWxPr69gPTbHclOC3nB0qfKCcV9XxJQwrOUngkEAJcq4Nt7WAG5N9tsdmXV4zOFpISVWOTQW07Na17ft8wcYDcqtlBzYU/8Ah7m4QKPu1/TUMLTl+0j100kkQjBy3QhUkghQQb37g3v88Mvmy2jl9m92IvGouO/mGFpy/jK5hVFhpYZb7gAAU23AsT698dY/DI+LHzl38BB+QYmJl38BB+QYmKaJgP5nOsfCucM4uvhC4va4t0wE8qhr5iVzs+svl2rUCCCNSbgjttg25mosnCebamUKUAbV0t3/AKYB+U5jl5h5q0OyCgAU2tqF0FyOx+GOGTyKsfrDvONL5+xiohMaZYxZUvqllYgM1uoVVJ39cU2ZZbmweOUAJP44Z5kptIbQdySBsPMFH5WOC9qaoos8lrYozNT1MSpKq+9Gy3swHcEGx+Q9cbq6Conkp2pJponWVXYkkLov5lK97jbHGgU6ALMhmfEEVNXNHVmSj1skXhAqGAHiEbb391PmScDlIcwy+oq4fZ6kTSEtIxhvpIAJ07dAPKB3JJ9cOako/Zqud47iOWzafRu+KjiWldJVqo7FWAD/ADxjXA8Zq6AN6vMvFCtTyyowQlBD5dR3B/8AaP1Ppjbw3mWd5fUPPLIi06uXqQIADIqg7k9m90C3ZSe4xeIySREwzAlerKwNse/ZYTTlJSFSQHUDsDfY3wtnWvhb8P5qavK3qFhkNW4DtrFlZ2GoAH0AIH0xVA5tFlwKCoWKRZTOFg1SmzEuw7hmAIUdBqHpi04Loaugyn2R6tKmNHISVl8+nsDbY26XwTYeiZtRfQvp6OsmqqaYUU0S0h0pFFCNAOm9yCPNpU6V9XJJG2LOSszKOmSOlgqYWkplCLHENMRY2UDbqv8AMT6bDBbb4YmCg1/gC81TJFyxrhVOXl0RKzlbam1qL2HS5wC8tookbMPDEe2WjdJNW99x9P8Arg850/8ADvMevvxf8xcBHA+kZjWMgW0mTpuu4urAddrg9b46L4bHwY7su/gYP8sftiYmXfwNP/lj9sTFRMBPNE/7qZmNTLdlF1FyOvbvgS5TtNLx1Xyza7vliN94oD7uvvW73v8AS2CrmwQOD8z2v50Fvmbf9cCPJ6zcc5pIsZRWy+M7kkm5Xc33Hy7YnyeTKIesc9j64zbE+WOeprIqd40kYeJIfIt9/ifl8cchDo6CxxVcUAnJKhVRmDAKdPUAkXx1GeaCZ2qvCSkCBvEvYhr2tv8ATHWQGUgi4I6HGAnTsU1BFXmpiMOXeBEi+AXmcX8MEbm3U+npv1776+ozGWvAgoZnp4raS42Y9S3r3sPkfhgwmpqHMamppsue01OQJWVSYwx/lv0v6jttgZSrnam9peoihhKswZ11WUddW4Cnbp1GEKoyTCng+aVcuWlqYkimS5Kp03Nz8z64v8AlFmSrJSOJVinmXxEhf3iLAnb0/wBcdjcaKr1MIp1LU9g7eMqi5FwBc7mxGGTSOU8bbtFxnWZTUksUNMU1sCzahew7Y25JUz1UEjVDairWBtbAuuaw5w4qI51fXHcKDaw+V/X+uCvJImioVLtcyHX8gen9MCdsJRUYfoJ862K8vK4/4sNtv8RcBXBSqtXPJCJY4pMtS0czAv8AigG/oPRe2DXnaL8va4f4sP8AzBgG4CjKVFczeKS9Km8ibga1t5v5gb9fhjtH4KvBj3pQFpogBYBBtiYzT7QR/lGJikmAHmrIY+Fq0qupjPEFX1bULD9cC/J9lm4zz2oRGUiliVg3UMTvf47YJObTEcM1ChzHeoiYOE1FdLA3t36dMD3Jdg/E/EUySyTJLDC6ySrpZxdtyMT5O2Ux9Y3t7b4GYY0nqK6vzSJ2mSs8OCNg1o0Q2Tp2Y+b43HpgnvvjNschE6AWeozGsrKKozGOrSOkYOadIbxvKVLXba+lANvViPTHc2cZlNQtEFmSqleyutMfu1I179dwgtfuxti/qcwjgMuiOWbwfxfBTUU2va3Um29hjEWa0EsUcyVkHhyLdLuATv8A6m2MofV+FDl0mYxrTRZfCsNNOqfceFaSLUGLSMx2JvYG4ve+O7O19qqEopYS1GkZqKkKl/Ft0QetyLn5Ad8XoIPfE2OChXLm6Af2GoerlrPs/wAOqmRFZ2juFv7kS27LfUx7nb5e4qCGscuctZJpY3MbtGVOgWFmvtqY727DBtiYKG3GLfKslzDL6KBaciNX6U60x1MWk8zavXSSd9v0wa5fWFahaCammhdI7xu+kiVRYEix2O42+OLLHgRJ4vi6bva2oncD0GBIyU9XYEc61Y8vK8qCSJISbdh4i74B+C/E9tqmmCqz0EbWUki3iLYgnt6YPucX/D3NBt/6fU/3xhe8BRBamvlLVDNJSxkma2/mUbDsNtgd8dIdo1etj6g/Bj/KP2xMSD8GP8o/bExTRMAXNGPXkLjygPVRrqZrAXYC5PbFBychEWeZwEuY0poVBYbnzOfU4t+bUipwnUXazmriCnTqt513t3+WKbkq8b5vnjJqsYKcgMCNO8m2+/64myeTKoeobV98aqipip49c7hASFHxJ6ADucbNu+ObMKCmzCAQ1KkqGDqVYqysOhBG4OEOZ4hpaejlqapGdBO/iSqTsW0hb29bAbfDA7XPFU5zHHBFTRrE9g5C3E5BPTuwQFjfptgiGXxrA0STTawpCyu5dl+Iv3xSZpllPQy5bqQDKozKlR+Z1trc+hNwT/e9L4xjxaR1U+eUEEIWEVE6eIkYlC6vFZjYEHuPj0x1RZxE7v51smoFBbcra51dLDoT0vtjmqqXLIKihhen1+LMBCFkJKMqmzW9LCx+YxvTh3KlheJaYKrwrAwDHdFJIH0uf1wcg9Jip4hpaeSRHjlbRGrgrY62Y2VAL3LGxIHpjEnEVIqIyRTylpliKxJrZbtp1ED+W4O/oCemOkZNl4m8Y06tJ4hkDNckMV0kj422xmLJ6GFdMMHhjy+4xFtIAH9BbByZ/Jsy6vhzGmWppjqhfdHBBDD1/wD2+OrGilpIKVdNOnhoFCiNfdUD0HbG8Y0UDubyI/L/ADTxOiqrD4kMLYX/AC/pmMFVWs4IkhVABe5sydSfeI2F8HvOMgcvsyuT1jG35xgE4BqXlpqlHV/4dHVnQKdOpAAACRawvf1Jw0e0dEv82POn3gj/ACjExIPwI/yjExWSi45tCFuHFWcN4b18QYqCWtqBIAHfbFTyYKtnuflFRE8Gn0xobqg1SbfPpf43xac29DcPwxuNRbMYgE8TRfzD+bt88VPJVUXP+JRFfRaCx7Hd+h7jE0+2Ux9Y2rDGbDExCPjjmcyWxpq3McTFYHnFvcS1z+uOJs+ytat6U1ieMjFXGk2VgLkFrWvb44lBxBlWY5hPQ0NbFPUwIHkSM30g9N8BtM4oM1mDkrwvmCOGKhgIdxfrfX3xsOfVQF/9ns12/ux//fGubiuFJ2iFLKQJ1iRmIUzXfQSg6kA3/QnpbHZ9qyTs4oqMzBZjFqeQJqt7zDY3AO3zBxg1fh00VVLUAeLRTU111feFevpsTjrxTU3FGTVE1VDHWL4lK5SVGUgggb2Ft/pjfR59ltZOaeKcicAHw5EZGIPQ2I6bdcArT/4WQxk4gxMaYBvN0X5fZp0BCp1P98YAODCvtdSYlMcbUKWXQVRrOg1Jc9D/AEwwObm/AGaWF7BD/wDNcLjgUg1U4FUZgKEeVSSqfeJ36Ftt7bC2Gh2jqvWx9wfgx/lH7YmJB+DH+UftiYqJha82hqyKnW5BOYRgEEDcmw69rnfFTyRYyZ3xJLuFIg0iwHZzsBti35rxrJk8IkIEYrk1XNu4t/W2A7g7iuHhbNc3hiySqmWqlTw0plHk0raxvv8AH64nyeTKYK8Y9u+M4Vo5xUwVmOQZnpX3mGk2+e+2Nb86KFZBH9h5jrLaQpKC59OuEpi7chpGGKzAxpZveGkb/PFbVZNTx0M8eUUdLTzSldRVPD1AMCQSu/S9j64Bpeb0MShpOHc2RSAdRAFrm2/12xheclCVY/YmYAqbEHSLb+t8Y0aoTGD9npPGgqUUaB5Y4yQEPqDsb/HHqPLaeOoaZNQBjWJYwbKoUk7AdLk7+thgBXm3CyqU4ezQl20qAou3x+XT9cZHNykBYS5FmcbhS+hkGrSOpPpgoNMw/XLKBKpqpaKnFS3Wbwl1n62vjpCKrFgoDHqbbnC6qOa9LBq8TI8yAUXclQNI9T6YwnNqkZmX7DzQFQD7g32vtvgM0SGRiYW782KcSKi5BmjFhq2QdPXGoc36O7BsgzUFQDYoo6mw7974A25F7zaUNy/zXV2VT87MMLzgnwxNLHCNQjogrPe+o+IlrW2A+A9L98dnG/MKHiPhupyejyfMo6ipYKutLe6Qxt8bA4zwjThTVyPFHHMKWMFYkKoFLKRpHa9tx2N8NHyQ6TWN2OmD8GP8o/bExKfeCP8AKMTFRIB3F+XJmcLUVStSqGQODCmq9v8Atgdi4bEUrSJU14kIARvZLlLXsV82xAJF/TDSfriDCvHGXLHWSUVSFK3CMTGYmpzC0ylXHs53vbVffe9t742NwhQTFjVrVytYaT7ILLYW6X6/HrhrYnc4zaibvTFbDwwkEgkjqsz1iMR6jCxLKOgN2N7XNidxfbGtOE4I9AR6qyFSgak1Wt8z88NbE74NqIb0xZRZAkax2aq8SNCiyGlubE3INz0xFyEeJrllrJ2tYNJTXboR1vcix74ZvrjBwbMQ3pixTh5Fi0tLWu5EYeR6YkyKnuqxv5h88e5MjR5UZFljjVtQiWlOjV2Okkgkdiel8Mw9/ljGDZiG9MW65Ood5C1X4jG+swMSb9Qbtvcbb4lTkFBVDTJSTWYaWC05Fxa1uvS36dsMntjGDZiG9MWsuRQSSrIBWpJH+G/hMWAFrC5boLf6495fkS0c1R7GKtnqra0kRgurUDe5Jt0P64ZHpiL1GNWKK5QPLJ8M9QgrEinqBbEx7PXEwxz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30" name="AutoShape 6" descr="data:image/jpeg;base64,/9j/4AAQSkZJRgABAQAAAQABAAD/2wBDAAkGBwgHBgkIBwgKCgkLDRYPDQwMDRsUFRAWIB0iIiAdHx8kKDQsJCYxJx8fLT0tMTU3Ojo6Iys/RD84QzQ5Ojf/2wBDAQoKCg0MDRoPDxo3JR8lNzc3Nzc3Nzc3Nzc3Nzc3Nzc3Nzc3Nzc3Nzc3Nzc3Nzc3Nzc3Nzc3Nzc3Nzc3Nzc3Nzf/wAARCACpAHMDASIAAhEBAxEB/8QAHAAAAgIDAQEAAAAAAAAAAAAABgcABQEDBAII/8QAQxAAAgECBAQDBQYDBQYHAAAAAQIDBBEABRIhBgcxQRMiURQyYXGBFSMzcpGxNEKhUmJjc9EWJjezwfEXJEOCotLw/8QAGAEAAwEBAAAAAAAAAAAAAAAAAAIEAQP/xAAjEQACAgEEAwEBAQEAAAAAAAAAAQIRAxITITEyM0FhIiNR/9oADAMBAAIRAxEAPwB44mMXt1xreZQDbe25AwAbcTHGa4WBEb2Jt0xJqhUIEjhdXQX3xjaRtM6mYL33PbHPLORrFtGkX1HpgZreKqOlaSiLVMNWATHJUUzCIPY2DP7o+RI6jADnfHFTVQ1HhwRyER6Kwo7AxAAhio/mS9zfvbHOWVLo6wxOXYzKviKipEcVdbCr+A06op8xReptigyHmPkedJUzUuYmBKYqJDWoIwdRstjc9xhccG12Z5rxBnUeYPH7ZPlrCCn8JVZyvuab7Lb0J749Sx5jHlWY1mbzU8NVT0CSRVJVCoLEqY9t7nfaxN7HCbkujpsxHpFXupAnjBB6MhuMdUdZBILq462tj5z4d4zz7KElpJC7SGOOL79tCU8ek6WLdzaxufTDJyTjKizGDVmtTTwxSOsMDRjzyyAeY2BJtcG22GWX40c5YWuUMq+2M4H6XNQ+hYpibi6+JEyXHzIxZR1shT7yncMNjbfHVSTOTi0d2JjhOYoo86OvrcY64pUlXUjAjGmHvExjEwAaKqUpHdBqPpil+1Ypa2rpp3Snkhb3C3nkWwOoDuLd/pjxxXm0uT5ZX18cayGnj1rGTsTvhb13MTiMywaqDLo3dWIaSXoB13KC2OOWXNI7Y4Nqxi0VV9o5NFXSRzUyVMQYBm0soYd9rg74rYoqjhulqakvmFWp0LDE7iVgPn1JuSLk72GFvTcY8RSU3jeLRzJDIymWqb3x19zY3HrbfHBnXHGdZ/l+YU87eDDTIDI8LMBr6Lbpbe/fE+ltlCizzxlmlVV8SVL19TEwiiLNRRlir23CNuRe25NtgLYpsnronVI5KaSnZppHk8GLZiVshN7KFXaw9d8avApIfZo9U88ZlcFKW4aUFBdgxG+53HzwcZXNxBmWi2XSUcGgbV+YTB3HS+hLE/KwHxw/yjTuyDl9SZyonlk8aFtWt7kiS62DEHdXHw2Ppj3WcocqqKdvsepGtreaYnygX3AHXf19MXeTzNkziuzCZ5LDTYeUG9hcLc7Xubsx26XxYUHEPDgqJo6CoKV0qWeKeRiQuo9ASbWLHphFJiyuwGzLg58qgVUeGJImBkWcavF2sQG20qb7+hAsBgIpKin9gqpaVYcvcMU1gFg66vcLDcG3fa9j0w3M6oqqWojSqnnSCQAJUxtYqTfbzalJvbqAN+pwKcQcOZlBVrLU5pLNliupqY6uJY5VvcC2kaXAuTse3fGxY1hJwfxFmecZcMqrBJqaA6KynA3HQFb38wvcjtti+yihnpWda2SskqZCWYSTXYgbKVUeVVsBfpvfCSyjN5crqXkympnLRI0sUSyMtmBbcr+U7+uLWl494grJRUk0kxuo0zOQwt/ZIIG9zsb4HF/Aa5HLFm0U89bSrUCnrKMgSxTnazKCpv0I+O/fGzhysqpp4Zqqn9naanDTRg3VWvbb52v9cKSl5kZzRLKDS00zO+oGbzeGb22P9m4J77m2CHhrjvNeIqmspa6kp4RFAzLJGp8xBO4J+Rx1xunycckG1wOK57YmOWgOuigZrklATv8ADEx3pk1oF+YY/wB2c53YWpyboNxt2wkavKpMyz5KW01YkdKHMcAu+gPuR6mx6t364ePHxI4czoqCT7MbAC99jgC5dMk/MmVxGFIykiRdJUX1r0BOw2xPk8yrE6hZWZTwhG+ZNBl8E0cEiXmjkYmQ6TazOLhSD2Fr4Lss5Y0FPE7SyzIsjKzrHOx1MLhSR0JFz19cEHF+e1PDNHNVUOTLMgGp5jKsaX+PfC1l5icU50jSwRJRUXmRmpgJCvfUGPewOOXPdjpyl0hl5TwnluUwrHlsIik6tOQGdv16fTElymkyIV+cHx55irNJ5tTaf7Iv/S5sMLA8QcfUI8U10pSQa6cTrDocbbbd/r6YLMj424hqaZIc24TqqkybeJAUAbb+YE+X9cFWD1IDeZM1dJFUTxoVgMghZV1anXRqbUL9gbkkfsML3MqqSoWkYxNGIKdEuR7xF/Nf+n0wyeI3hq6/NKbOXWHSgaBEj3hTUSd+jMRddr2xW5wKqhqoIqWeLN8mqIGo4LyqZERreU2O5U7g/A4eDSVDMYfLDNW4r4Yp5qwg1VDIYHce8SACGv6kde2LzNcsqELTaJcwjllVTAQpCqdibG1rDuDgF4OGccBZDPHBkk2ZmpnaUzJKFGnZVOnruBf64mc8W8b5zTSwZTlZo1J0s9MwkkIPXc+6fp9cLJK+BFqCWq5X5DNM1TQe0UNT1DQyEqrWIuAb+pxXy8sMsyqhqXo5qhCI/MXcspHcaQD1G22++BbKs34/yLNVjEVXmGqJT7PVaSCgvfcHYg9799x0wd0fGueStElRwpN5r63iqFKqR169sHzs3+0xe5twPltDw3mWYR0s4lgg8RZVm1wqxYDSL2Lbeq+mOrl6jyLUVBjIQUjIHVQqdCbAXNj64OuYza+WWazpS+xyTQq7xkC4JK3Bt3tthdct6kz1tWpWSMrQEFGvZjb3tzv88NHmrMcrTH9l38BT/wCWP2xMZy7+Ap/8sYmK7I6QKcxWC8MZySrMPA3CmxI+HxwA8rkMfMapaRo5PGysyK6PquC6j6H/AL98HfMsBuFc6BNgYDc+m2F/yiZG5g1puG05dZWCaNQ1Ib2+uJsnkVY/WNfil5IsiqpqeJJGiXxCjmwYDcjC8yStpayU1eZ5A9LFKWD1dOdUYvtZu4+G2GGmbUs1HW1FRpWkikeFgwuWKkqdvieg6n64X3DU8WdNmWW0Zlo6WpqLRPJ5CoA2sOpbYj02744sbHwgvyvJo5qeI1JjqoIVtAyykq4tbzDodrdcdtDToldIscyr6RpNr3HW9xt2sL7YF8zoPsYItTI0aBxpZHIBYmw2HUnHhRT6jGXvIRqID72va5OMGpv6E2ecN0WbpGuY0MVUqqy2IF1v3DdQfriipuXmXUNTA1PGZDTsHiaeUnTbtsN73PUkYJMhzCNctY1Mig05Kkk/y9sWlNUw1K64JUcDrpNyMN8OeqUSlmyiqkqFn/8AKMy30nSwKfI3xsXKmcGKU+UgXaN2DG3qe4xbSTJE4iCkyNvpX98Vs+a1EGYU8JhhlSWXwn8NjqiJUsCfXYbj0N8FApyZ5p8tgpZD4cLqgIUIoWxPr69gPTbHclOC3nB0qfKCcV9XxJQwrOUngkEAJcq4Nt7WAG5N9tsdmXV4zOFpISVWOTQW07Na17ft8wcYDcqtlBzYU/8Ah7m4QKPu1/TUMLTl+0j100kkQjBy3QhUkghQQb37g3v88Mvmy2jl9m92IvGouO/mGFpy/jK5hVFhpYZb7gAAU23AsT698dY/DI+LHzl38BB+QYmJl38BB+QYmKaJgP5nOsfCucM4uvhC4va4t0wE8qhr5iVzs+svl2rUCCCNSbgjttg25mosnCebamUKUAbV0t3/AKYB+U5jl5h5q0OyCgAU2tqF0FyOx+GOGTyKsfrDvONL5+xiohMaZYxZUvqllYgM1uoVVJ39cU2ZZbmweOUAJP44Z5kptIbQdySBsPMFH5WOC9qaoos8lrYozNT1MSpKq+9Gy3swHcEGx+Q9cbq6Conkp2pJponWVXYkkLov5lK97jbHGgU6ALMhmfEEVNXNHVmSj1skXhAqGAHiEbb391PmScDlIcwy+oq4fZ6kTSEtIxhvpIAJ07dAPKB3JJ9cOako/Zqud47iOWzafRu+KjiWldJVqo7FWAD/ADxjXA8Zq6AN6vMvFCtTyyowQlBD5dR3B/8AaP1Ppjbw3mWd5fUPPLIi06uXqQIADIqg7k9m90C3ZSe4xeIySREwzAlerKwNse/ZYTTlJSFSQHUDsDfY3wtnWvhb8P5qavK3qFhkNW4DtrFlZ2GoAH0AIH0xVA5tFlwKCoWKRZTOFg1SmzEuw7hmAIUdBqHpi04Loaugyn2R6tKmNHISVl8+nsDbY26XwTYeiZtRfQvp6OsmqqaYUU0S0h0pFFCNAOm9yCPNpU6V9XJJG2LOSszKOmSOlgqYWkplCLHENMRY2UDbqv8AMT6bDBbb4YmCg1/gC81TJFyxrhVOXl0RKzlbam1qL2HS5wC8tookbMPDEe2WjdJNW99x9P8Arg850/8ADvMevvxf8xcBHA+kZjWMgW0mTpuu4urAddrg9b46L4bHwY7su/gYP8sftiYmXfwNP/lj9sTFRMBPNE/7qZmNTLdlF1FyOvbvgS5TtNLx1Xyza7vliN94oD7uvvW73v8AS2CrmwQOD8z2v50Fvmbf9cCPJ6zcc5pIsZRWy+M7kkm5Xc33Hy7YnyeTKIesc9j64zbE+WOeprIqd40kYeJIfIt9/ifl8cchDo6CxxVcUAnJKhVRmDAKdPUAkXx1GeaCZ2qvCSkCBvEvYhr2tv8ATHWQGUgi4I6HGAnTsU1BFXmpiMOXeBEi+AXmcX8MEbm3U+npv1776+ozGWvAgoZnp4raS42Y9S3r3sPkfhgwmpqHMamppsue01OQJWVSYwx/lv0v6jttgZSrnam9peoihhKswZ11WUddW4Cnbp1GEKoyTCng+aVcuWlqYkimS5Kp03Nz8z64v8AlFmSrJSOJVinmXxEhf3iLAnb0/wBcdjcaKr1MIp1LU9g7eMqi5FwBc7mxGGTSOU8bbtFxnWZTUksUNMU1sCzahew7Y25JUz1UEjVDairWBtbAuuaw5w4qI51fXHcKDaw+V/X+uCvJImioVLtcyHX8gen9MCdsJRUYfoJ862K8vK4/4sNtv8RcBXBSqtXPJCJY4pMtS0czAv8AigG/oPRe2DXnaL8va4f4sP8AzBgG4CjKVFczeKS9Km8ibga1t5v5gb9fhjtH4KvBj3pQFpogBYBBtiYzT7QR/lGJikmAHmrIY+Fq0qupjPEFX1bULD9cC/J9lm4zz2oRGUiliVg3UMTvf47YJObTEcM1ChzHeoiYOE1FdLA3t36dMD3Jdg/E/EUySyTJLDC6ySrpZxdtyMT5O2Ux9Y3t7b4GYY0nqK6vzSJ2mSs8OCNg1o0Q2Tp2Y+b43HpgnvvjNschE6AWeozGsrKKozGOrSOkYOadIbxvKVLXba+lANvViPTHc2cZlNQtEFmSqleyutMfu1I179dwgtfuxti/qcwjgMuiOWbwfxfBTUU2va3Um29hjEWa0EsUcyVkHhyLdLuATv8A6m2MofV+FDl0mYxrTRZfCsNNOqfceFaSLUGLSMx2JvYG4ve+O7O19qqEopYS1GkZqKkKl/Ft0QetyLn5Ad8XoIPfE2OChXLm6Af2GoerlrPs/wAOqmRFZ2juFv7kS27LfUx7nb5e4qCGscuctZJpY3MbtGVOgWFmvtqY727DBtiYKG3GLfKslzDL6KBaciNX6U60x1MWk8zavXSSd9v0wa5fWFahaCammhdI7xu+kiVRYEix2O42+OLLHgRJ4vi6bva2oncD0GBIyU9XYEc61Y8vK8qCSJISbdh4i74B+C/E9tqmmCqz0EbWUki3iLYgnt6YPucX/D3NBt/6fU/3xhe8BRBamvlLVDNJSxkma2/mUbDsNtgd8dIdo1etj6g/Bj/KP2xMSD8GP8o/bExTRMAXNGPXkLjygPVRrqZrAXYC5PbFBychEWeZwEuY0poVBYbnzOfU4t+bUipwnUXazmriCnTqt513t3+WKbkq8b5vnjJqsYKcgMCNO8m2+/64myeTKoeobV98aqipip49c7hASFHxJ6ADucbNu+ObMKCmzCAQ1KkqGDqVYqysOhBG4OEOZ4hpaejlqapGdBO/iSqTsW0hb29bAbfDA7XPFU5zHHBFTRrE9g5C3E5BPTuwQFjfptgiGXxrA0STTawpCyu5dl+Iv3xSZpllPQy5bqQDKozKlR+Z1trc+hNwT/e9L4xjxaR1U+eUEEIWEVE6eIkYlC6vFZjYEHuPj0x1RZxE7v51smoFBbcra51dLDoT0vtjmqqXLIKihhen1+LMBCFkJKMqmzW9LCx+YxvTh3KlheJaYKrwrAwDHdFJIH0uf1wcg9Jip4hpaeSRHjlbRGrgrY62Y2VAL3LGxIHpjEnEVIqIyRTylpliKxJrZbtp1ED+W4O/oCemOkZNl4m8Y06tJ4hkDNckMV0kj422xmLJ6GFdMMHhjy+4xFtIAH9BbByZ/Jsy6vhzGmWppjqhfdHBBDD1/wD2+OrGilpIKVdNOnhoFCiNfdUD0HbG8Y0UDubyI/L/ADTxOiqrD4kMLYX/AC/pmMFVWs4IkhVABe5sydSfeI2F8HvOMgcvsyuT1jG35xgE4BqXlpqlHV/4dHVnQKdOpAAACRawvf1Jw0e0dEv82POn3gj/ACjExIPwI/yjExWSi45tCFuHFWcN4b18QYqCWtqBIAHfbFTyYKtnuflFRE8Gn0xobqg1SbfPpf43xac29DcPwxuNRbMYgE8TRfzD+bt88VPJVUXP+JRFfRaCx7Hd+h7jE0+2Ux9Y2rDGbDExCPjjmcyWxpq3McTFYHnFvcS1z+uOJs+ytat6U1ieMjFXGk2VgLkFrWvb44lBxBlWY5hPQ0NbFPUwIHkSM30g9N8BtM4oM1mDkrwvmCOGKhgIdxfrfX3xsOfVQF/9ns12/ux//fGubiuFJ2iFLKQJ1iRmIUzXfQSg6kA3/QnpbHZ9qyTs4oqMzBZjFqeQJqt7zDY3AO3zBxg1fh00VVLUAeLRTU111feFevpsTjrxTU3FGTVE1VDHWL4lK5SVGUgggb2Ft/pjfR59ltZOaeKcicAHw5EZGIPQ2I6bdcArT/4WQxk4gxMaYBvN0X5fZp0BCp1P98YAODCvtdSYlMcbUKWXQVRrOg1Jc9D/AEwwObm/AGaWF7BD/wDNcLjgUg1U4FUZgKEeVSSqfeJ36Ftt7bC2Gh2jqvWx9wfgx/lH7YmJB+DH+UftiYqJha82hqyKnW5BOYRgEEDcmw69rnfFTyRYyZ3xJLuFIg0iwHZzsBti35rxrJk8IkIEYrk1XNu4t/W2A7g7iuHhbNc3hiySqmWqlTw0plHk0raxvv8AH64nyeTKYK8Y9u+M4Vo5xUwVmOQZnpX3mGk2+e+2Nb86KFZBH9h5jrLaQpKC59OuEpi7chpGGKzAxpZveGkb/PFbVZNTx0M8eUUdLTzSldRVPD1AMCQSu/S9j64Bpeb0MShpOHc2RSAdRAFrm2/12xheclCVY/YmYAqbEHSLb+t8Y0aoTGD9npPGgqUUaB5Y4yQEPqDsb/HHqPLaeOoaZNQBjWJYwbKoUk7AdLk7+thgBXm3CyqU4ezQl20qAou3x+XT9cZHNykBYS5FmcbhS+hkGrSOpPpgoNMw/XLKBKpqpaKnFS3Wbwl1n62vjpCKrFgoDHqbbnC6qOa9LBq8TI8yAUXclQNI9T6YwnNqkZmX7DzQFQD7g32vtvgM0SGRiYW782KcSKi5BmjFhq2QdPXGoc36O7BsgzUFQDYoo6mw7974A25F7zaUNy/zXV2VT87MMLzgnwxNLHCNQjogrPe+o+IlrW2A+A9L98dnG/MKHiPhupyejyfMo6ipYKutLe6Qxt8bA4zwjThTVyPFHHMKWMFYkKoFLKRpHa9tx2N8NHyQ6TWN2OmD8GP8o/bExKfeCP8AKMTFRIB3F+XJmcLUVStSqGQODCmq9v8Atgdi4bEUrSJU14kIARvZLlLXsV82xAJF/TDSfriDCvHGXLHWSUVSFK3CMTGYmpzC0ylXHs53vbVffe9t742NwhQTFjVrVytYaT7ILLYW6X6/HrhrYnc4zaibvTFbDwwkEgkjqsz1iMR6jCxLKOgN2N7XNidxfbGtOE4I9AR6qyFSgak1Wt8z88NbE74NqIb0xZRZAkax2aq8SNCiyGlubE3INz0xFyEeJrllrJ2tYNJTXboR1vcix74ZvrjBwbMQ3pixTh5Fi0tLWu5EYeR6YkyKnuqxv5h88e5MjR5UZFljjVtQiWlOjV2Okkgkdiel8Mw9/ljGDZiG9MW65Ood5C1X4jG+swMSb9Qbtvcbb4lTkFBVDTJSTWYaWC05Fxa1uvS36dsMntjGDZiG9MWsuRQSSrIBWpJH+G/hMWAFrC5boLf6495fkS0c1R7GKtnqra0kRgurUDe5Jt0P64ZHpiL1GNWKK5QPLJ8M9QgrEinqBbEx7PXEwxz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1547664" y="548680"/>
            <a:ext cx="612068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LA CONSTITUCION DE  1917</a:t>
            </a:r>
            <a:endParaRPr lang="es-MX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3154362"/>
          </a:xfrm>
        </p:spPr>
        <p:txBody>
          <a:bodyPr>
            <a:normAutofit fontScale="90000"/>
          </a:bodyPr>
          <a:lstStyle/>
          <a:p>
            <a:r>
              <a:rPr lang="es-MX" dirty="0" err="1" smtClean="0">
                <a:solidFill>
                  <a:srgbClr val="993366"/>
                </a:solidFill>
              </a:rPr>
              <a:t>Aristoteles</a:t>
            </a:r>
            <a:r>
              <a:rPr lang="es-MX" dirty="0" smtClean="0">
                <a:solidFill>
                  <a:srgbClr val="993366"/>
                </a:solidFill>
              </a:rPr>
              <a:t> fue quien desarrolló el concepto de la </a:t>
            </a:r>
            <a:r>
              <a:rPr lang="es-MX" dirty="0" err="1" smtClean="0">
                <a:solidFill>
                  <a:srgbClr val="993366"/>
                </a:solidFill>
              </a:rPr>
              <a:t>constitucion</a:t>
            </a:r>
            <a:r>
              <a:rPr lang="es-MX" dirty="0" smtClean="0">
                <a:solidFill>
                  <a:srgbClr val="993366"/>
                </a:solidFill>
              </a:rPr>
              <a:t>, para el </a:t>
            </a:r>
            <a:r>
              <a:rPr lang="es-MX" dirty="0" err="1" smtClean="0">
                <a:solidFill>
                  <a:srgbClr val="993366"/>
                </a:solidFill>
              </a:rPr>
              <a:t>existian</a:t>
            </a:r>
            <a:r>
              <a:rPr lang="es-MX" dirty="0" smtClean="0">
                <a:solidFill>
                  <a:srgbClr val="993366"/>
                </a:solidFill>
              </a:rPr>
              <a:t> 3 buenas formas de gobierno las cuales eran: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pPr>
              <a:buNone/>
            </a:pPr>
            <a:endParaRPr lang="es-MX" dirty="0" smtClean="0">
              <a:solidFill>
                <a:srgbClr val="993366"/>
              </a:solidFill>
            </a:endParaRPr>
          </a:p>
          <a:p>
            <a:r>
              <a:rPr lang="es-MX" dirty="0" smtClean="0">
                <a:solidFill>
                  <a:srgbClr val="993366"/>
                </a:solidFill>
              </a:rPr>
              <a:t>La </a:t>
            </a:r>
            <a:r>
              <a:rPr lang="es-MX" dirty="0" err="1" smtClean="0">
                <a:solidFill>
                  <a:srgbClr val="993366"/>
                </a:solidFill>
              </a:rPr>
              <a:t>monarquia</a:t>
            </a:r>
            <a:r>
              <a:rPr lang="es-MX" dirty="0" smtClean="0">
                <a:solidFill>
                  <a:srgbClr val="993366"/>
                </a:solidFill>
              </a:rPr>
              <a:t> ( Gobierno de un solo hombre. )</a:t>
            </a:r>
          </a:p>
          <a:p>
            <a:r>
              <a:rPr lang="es-MX" dirty="0" smtClean="0">
                <a:solidFill>
                  <a:srgbClr val="993366"/>
                </a:solidFill>
              </a:rPr>
              <a:t>Aristocracia ( Gobierno de los mejores )</a:t>
            </a:r>
          </a:p>
          <a:p>
            <a:r>
              <a:rPr lang="es-MX" dirty="0" err="1" smtClean="0">
                <a:solidFill>
                  <a:srgbClr val="993366"/>
                </a:solidFill>
              </a:rPr>
              <a:t>Demacracia</a:t>
            </a:r>
            <a:r>
              <a:rPr lang="es-MX" dirty="0" smtClean="0">
                <a:solidFill>
                  <a:srgbClr val="993366"/>
                </a:solidFill>
              </a:rPr>
              <a:t> moderada (gobierno de muchos)</a:t>
            </a:r>
          </a:p>
          <a:p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Antescedentes</a:t>
            </a:r>
            <a:r>
              <a:rPr lang="es-MX" dirty="0" smtClean="0"/>
              <a:t> y contexto </a:t>
            </a:r>
            <a:r>
              <a:rPr lang="es-MX" dirty="0" err="1" smtClean="0"/>
              <a:t>historico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Las ideas liberales en </a:t>
            </a:r>
            <a:r>
              <a:rPr lang="es-MX" dirty="0" err="1" smtClean="0"/>
              <a:t>europa</a:t>
            </a:r>
            <a:r>
              <a:rPr lang="es-MX" dirty="0" smtClean="0"/>
              <a:t>  se convirtieron en un instrumento de la lucha para revolucionarios del siglo XIX.</a:t>
            </a:r>
          </a:p>
          <a:p>
            <a:r>
              <a:rPr lang="es-MX" dirty="0" smtClean="0"/>
              <a:t>Ese contexto de la doctrina </a:t>
            </a:r>
            <a:r>
              <a:rPr lang="es-MX" dirty="0" err="1" smtClean="0"/>
              <a:t>lberal</a:t>
            </a:r>
            <a:r>
              <a:rPr lang="es-MX" dirty="0" smtClean="0"/>
              <a:t>, inspiraron de la independencia de </a:t>
            </a:r>
            <a:r>
              <a:rPr lang="es-MX" dirty="0" err="1" smtClean="0"/>
              <a:t>mexico</a:t>
            </a:r>
            <a:r>
              <a:rPr lang="es-MX" dirty="0" smtClean="0"/>
              <a:t> y otros </a:t>
            </a:r>
            <a:r>
              <a:rPr lang="es-MX" dirty="0" err="1" smtClean="0"/>
              <a:t>paises</a:t>
            </a:r>
            <a:r>
              <a:rPr lang="es-MX" dirty="0" smtClean="0"/>
              <a:t> Americanos de </a:t>
            </a:r>
            <a:r>
              <a:rPr lang="es-MX" dirty="0" err="1" smtClean="0"/>
              <a:t>españa</a:t>
            </a:r>
            <a:r>
              <a:rPr lang="es-MX" dirty="0" smtClean="0"/>
              <a:t> </a:t>
            </a:r>
            <a:r>
              <a:rPr lang="es-MX" dirty="0" err="1" smtClean="0"/>
              <a:t>Jose</a:t>
            </a:r>
            <a:r>
              <a:rPr lang="es-MX" dirty="0" smtClean="0"/>
              <a:t> </a:t>
            </a:r>
            <a:r>
              <a:rPr lang="es-MX" dirty="0" err="1" smtClean="0"/>
              <a:t>Maria</a:t>
            </a:r>
            <a:r>
              <a:rPr lang="es-MX" dirty="0" smtClean="0"/>
              <a:t> Morelos y </a:t>
            </a:r>
            <a:r>
              <a:rPr lang="es-MX" dirty="0" err="1" smtClean="0"/>
              <a:t>Pavon</a:t>
            </a:r>
            <a:r>
              <a:rPr lang="es-MX" dirty="0" smtClean="0"/>
              <a:t> promulgo en 1814 la </a:t>
            </a:r>
            <a:r>
              <a:rPr lang="es-MX" dirty="0" err="1" smtClean="0"/>
              <a:t>constitucion</a:t>
            </a:r>
            <a:r>
              <a:rPr lang="es-MX" dirty="0" smtClean="0"/>
              <a:t> de </a:t>
            </a:r>
            <a:r>
              <a:rPr lang="es-MX" dirty="0" err="1" smtClean="0"/>
              <a:t>Apatzingan</a:t>
            </a:r>
            <a:r>
              <a:rPr lang="es-MX" dirty="0" smtClean="0"/>
              <a:t>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 smtClean="0"/>
              <a:t>Antescedentes</a:t>
            </a:r>
            <a:r>
              <a:rPr lang="es-MX" dirty="0" smtClean="0"/>
              <a:t> y contextos </a:t>
            </a:r>
            <a:r>
              <a:rPr lang="es-MX" dirty="0" err="1" smtClean="0"/>
              <a:t>historicos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Recordando que nuestra guerra de independencia termina 1821 y 3 años en 1824. En 1854 los liberales desplazaron a los conservadores y promovieron nuevas leyes en 1857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Principales disposiciones legales de la </a:t>
            </a:r>
            <a:r>
              <a:rPr lang="es-MX" dirty="0" err="1" smtClean="0"/>
              <a:t>constitucion</a:t>
            </a:r>
            <a:r>
              <a:rPr lang="es-MX" dirty="0" smtClean="0"/>
              <a:t> promulgada el 4 de Octubre 1824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es-MX" dirty="0" smtClean="0"/>
              <a:t>Establecimientos de la Republica Federal como forma de gobierno, con carácter representativo, popular y federal.</a:t>
            </a:r>
          </a:p>
          <a:p>
            <a:r>
              <a:rPr lang="es-MX" dirty="0" smtClean="0"/>
              <a:t>Un gobierno republicano, constituidos por los poderes </a:t>
            </a:r>
            <a:r>
              <a:rPr lang="es-MX" dirty="0" err="1" smtClean="0"/>
              <a:t>legislativos,ejecutivo</a:t>
            </a:r>
            <a:r>
              <a:rPr lang="es-MX" dirty="0" smtClean="0"/>
              <a:t> y judicial.</a:t>
            </a:r>
          </a:p>
          <a:p>
            <a:r>
              <a:rPr lang="es-MX" dirty="0" smtClean="0"/>
              <a:t>El poder ejecutivo se deposita en un presidente electo cada 4 años.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Principales disposiciones legales de la </a:t>
            </a:r>
            <a:r>
              <a:rPr lang="es-MX" dirty="0" err="1" smtClean="0"/>
              <a:t>constitucion</a:t>
            </a:r>
            <a:r>
              <a:rPr lang="es-MX" dirty="0" smtClean="0"/>
              <a:t> promulgada el 4 de Octubre 1824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es-MX" sz="3600" dirty="0" smtClean="0"/>
              <a:t>Se adopta el principio de la </a:t>
            </a:r>
            <a:r>
              <a:rPr lang="es-MX" sz="3600" dirty="0" err="1" smtClean="0"/>
              <a:t>division</a:t>
            </a:r>
            <a:r>
              <a:rPr lang="es-MX" sz="3600" dirty="0" smtClean="0"/>
              <a:t> de poderes.</a:t>
            </a:r>
          </a:p>
          <a:p>
            <a:r>
              <a:rPr lang="es-MX" sz="3600" dirty="0" smtClean="0"/>
              <a:t>Se reconocen las libertades de enseñanza y los </a:t>
            </a:r>
            <a:r>
              <a:rPr lang="es-MX" sz="3600" dirty="0" err="1" smtClean="0"/>
              <a:t>garantias</a:t>
            </a:r>
            <a:r>
              <a:rPr lang="es-MX" sz="3600" dirty="0" smtClean="0"/>
              <a:t> de  libertad, propiedad, seguridad y </a:t>
            </a:r>
            <a:r>
              <a:rPr lang="es-MX" sz="3600" dirty="0" err="1" smtClean="0"/>
              <a:t>soberania</a:t>
            </a:r>
            <a:r>
              <a:rPr lang="es-MX" sz="3600" dirty="0" smtClean="0"/>
              <a:t> popular.</a:t>
            </a:r>
            <a:endParaRPr lang="es-MX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Sucesos </a:t>
            </a:r>
            <a:r>
              <a:rPr lang="es-MX" dirty="0" err="1" smtClean="0"/>
              <a:t>despues</a:t>
            </a:r>
            <a:r>
              <a:rPr lang="es-MX" dirty="0" smtClean="0"/>
              <a:t> de la </a:t>
            </a:r>
            <a:r>
              <a:rPr lang="es-MX" dirty="0" err="1" smtClean="0"/>
              <a:t>promulgacion</a:t>
            </a:r>
            <a:r>
              <a:rPr lang="es-MX" dirty="0" smtClean="0"/>
              <a:t> de la constitucion1857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 smtClean="0"/>
              <a:t>Benito </a:t>
            </a:r>
            <a:r>
              <a:rPr lang="es-MX" sz="3600" dirty="0" err="1" smtClean="0"/>
              <a:t>Juarez</a:t>
            </a:r>
            <a:r>
              <a:rPr lang="es-MX" sz="3600" dirty="0" smtClean="0"/>
              <a:t> </a:t>
            </a:r>
            <a:r>
              <a:rPr lang="es-MX" sz="3600" dirty="0" err="1" smtClean="0"/>
              <a:t>goberno</a:t>
            </a:r>
            <a:r>
              <a:rPr lang="es-MX" sz="3600" dirty="0" smtClean="0"/>
              <a:t> 1858-1872 año de su </a:t>
            </a:r>
            <a:r>
              <a:rPr lang="es-MX" sz="3600" dirty="0" err="1" smtClean="0"/>
              <a:t>muete</a:t>
            </a:r>
            <a:r>
              <a:rPr lang="es-MX" sz="3600" dirty="0" smtClean="0"/>
              <a:t>, tras quien Porfirio </a:t>
            </a:r>
            <a:r>
              <a:rPr lang="es-MX" sz="3600" dirty="0" err="1" smtClean="0"/>
              <a:t>Diaz</a:t>
            </a:r>
            <a:r>
              <a:rPr lang="es-MX" sz="3600" dirty="0" smtClean="0"/>
              <a:t> ocupo el poder.</a:t>
            </a:r>
          </a:p>
          <a:p>
            <a:endParaRPr lang="es-MX" sz="3600" dirty="0" smtClean="0"/>
          </a:p>
          <a:p>
            <a:r>
              <a:rPr lang="es-MX" sz="3600" dirty="0" smtClean="0"/>
              <a:t>La </a:t>
            </a:r>
            <a:r>
              <a:rPr lang="es-MX" sz="3600" dirty="0" err="1" smtClean="0"/>
              <a:t>epoca</a:t>
            </a:r>
            <a:r>
              <a:rPr lang="es-MX" sz="3600" dirty="0" smtClean="0"/>
              <a:t> </a:t>
            </a:r>
            <a:r>
              <a:rPr lang="es-MX" sz="3600" dirty="0" err="1" smtClean="0"/>
              <a:t>porfiriata</a:t>
            </a:r>
            <a:r>
              <a:rPr lang="es-MX" sz="3600" dirty="0" smtClean="0"/>
              <a:t> abarca del periodo de 1876-1911.</a:t>
            </a:r>
            <a:endParaRPr lang="es-MX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Datos generales de la </a:t>
            </a:r>
            <a:r>
              <a:rPr lang="es-MX" dirty="0" err="1" smtClean="0"/>
              <a:t>Constitucion</a:t>
            </a:r>
            <a:r>
              <a:rPr lang="es-MX" dirty="0" smtClean="0"/>
              <a:t> de los Estados Unidos Mexicanos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 smtClean="0"/>
              <a:t>Nombre: </a:t>
            </a:r>
            <a:r>
              <a:rPr lang="es-MX" dirty="0" err="1" smtClean="0"/>
              <a:t>Costitucion</a:t>
            </a:r>
            <a:r>
              <a:rPr lang="es-MX" dirty="0" smtClean="0"/>
              <a:t> </a:t>
            </a:r>
            <a:r>
              <a:rPr lang="es-MX" dirty="0" err="1" smtClean="0"/>
              <a:t>Politica</a:t>
            </a:r>
            <a:r>
              <a:rPr lang="es-MX" dirty="0" smtClean="0"/>
              <a:t> de los Estados Unidos Mexicanos</a:t>
            </a:r>
          </a:p>
          <a:p>
            <a:r>
              <a:rPr lang="es-MX" dirty="0" smtClean="0"/>
              <a:t>Fecha de </a:t>
            </a:r>
            <a:r>
              <a:rPr lang="es-MX" dirty="0" err="1" smtClean="0"/>
              <a:t>aprovacion</a:t>
            </a:r>
            <a:r>
              <a:rPr lang="es-MX" dirty="0" smtClean="0"/>
              <a:t>: 31 de Enero 1917</a:t>
            </a:r>
          </a:p>
          <a:p>
            <a:r>
              <a:rPr lang="es-MX" dirty="0" smtClean="0"/>
              <a:t>Fecha de </a:t>
            </a:r>
            <a:r>
              <a:rPr lang="es-MX" dirty="0" err="1" smtClean="0"/>
              <a:t>promulgacion</a:t>
            </a:r>
            <a:r>
              <a:rPr lang="es-MX" dirty="0" smtClean="0"/>
              <a:t>: Ciudad de </a:t>
            </a:r>
            <a:r>
              <a:rPr lang="es-MX" dirty="0" err="1" smtClean="0"/>
              <a:t>Queretaro</a:t>
            </a:r>
            <a:endParaRPr lang="es-MX" dirty="0" smtClean="0"/>
          </a:p>
          <a:p>
            <a:r>
              <a:rPr lang="es-MX" dirty="0" smtClean="0"/>
              <a:t>expidió: Congreso de constituyente</a:t>
            </a:r>
          </a:p>
          <a:p>
            <a:r>
              <a:rPr lang="es-MX" dirty="0" err="1" smtClean="0"/>
              <a:t>Publicacion</a:t>
            </a:r>
            <a:r>
              <a:rPr lang="es-MX" dirty="0" smtClean="0"/>
              <a:t> oficial: Diario oficial de la </a:t>
            </a:r>
            <a:r>
              <a:rPr lang="es-MX" dirty="0" err="1" smtClean="0"/>
              <a:t>Federacion</a:t>
            </a:r>
            <a:endParaRPr lang="es-MX" dirty="0" smtClean="0"/>
          </a:p>
          <a:p>
            <a:r>
              <a:rPr lang="es-MX" dirty="0" smtClean="0"/>
              <a:t>Numero de </a:t>
            </a:r>
            <a:r>
              <a:rPr lang="es-MX" dirty="0" err="1" smtClean="0"/>
              <a:t>articulos</a:t>
            </a:r>
            <a:r>
              <a:rPr lang="es-MX" dirty="0" smtClean="0"/>
              <a:t>: 136</a:t>
            </a:r>
          </a:p>
          <a:p>
            <a:r>
              <a:rPr lang="es-MX" dirty="0" smtClean="0"/>
              <a:t>Numero de modificaciones: 376</a:t>
            </a:r>
            <a:endParaRPr lang="es-MX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El </a:t>
            </a:r>
            <a:r>
              <a:rPr lang="es-MX" dirty="0" err="1" smtClean="0"/>
              <a:t>espiritu</a:t>
            </a:r>
            <a:r>
              <a:rPr lang="es-MX" dirty="0" smtClean="0"/>
              <a:t> de la </a:t>
            </a:r>
            <a:r>
              <a:rPr lang="es-MX" dirty="0" err="1" smtClean="0"/>
              <a:t>constitucion</a:t>
            </a:r>
            <a:r>
              <a:rPr lang="es-MX" dirty="0" smtClean="0"/>
              <a:t> de 1917 lo encontramos en tres </a:t>
            </a:r>
            <a:r>
              <a:rPr lang="es-MX" dirty="0" err="1" smtClean="0"/>
              <a:t>articulos</a:t>
            </a:r>
            <a:r>
              <a:rPr lang="es-MX" dirty="0" smtClean="0"/>
              <a:t> los cuales son: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>
            <a:normAutofit/>
          </a:bodyPr>
          <a:lstStyle/>
          <a:p>
            <a:r>
              <a:rPr lang="es-MX" sz="3600" dirty="0" smtClean="0"/>
              <a:t>Articulo 3: la </a:t>
            </a:r>
            <a:r>
              <a:rPr lang="es-MX" sz="3600" dirty="0" err="1" smtClean="0"/>
              <a:t>educacion</a:t>
            </a:r>
            <a:r>
              <a:rPr lang="es-MX" sz="3600" dirty="0" smtClean="0"/>
              <a:t>.</a:t>
            </a:r>
          </a:p>
          <a:p>
            <a:r>
              <a:rPr lang="es-MX" sz="3600" dirty="0" smtClean="0"/>
              <a:t>Articulo 27: el reparto de tierras.</a:t>
            </a:r>
          </a:p>
          <a:p>
            <a:r>
              <a:rPr lang="es-MX" sz="3600" dirty="0" smtClean="0"/>
              <a:t>Articulo 123: la </a:t>
            </a:r>
            <a:r>
              <a:rPr lang="es-MX" sz="3600" dirty="0" err="1" smtClean="0"/>
              <a:t>proteccion</a:t>
            </a:r>
            <a:r>
              <a:rPr lang="es-MX" sz="3600" dirty="0" smtClean="0"/>
              <a:t> del trabajo.</a:t>
            </a:r>
            <a:endParaRPr lang="es-MX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 Pero cual fue la causa de la </a:t>
            </a:r>
            <a:r>
              <a:rPr lang="es-MX" dirty="0" err="1" smtClean="0"/>
              <a:t>constitucion</a:t>
            </a:r>
            <a:r>
              <a:rPr lang="es-MX" dirty="0" smtClean="0"/>
              <a:t> de 1917 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r>
              <a:rPr lang="es-MX" sz="3600" dirty="0" smtClean="0"/>
              <a:t>La causa principal fue el descontento social debido al mandato de Porfirio </a:t>
            </a:r>
            <a:r>
              <a:rPr lang="es-MX" sz="3600" dirty="0" err="1" smtClean="0"/>
              <a:t>Diaz</a:t>
            </a:r>
            <a:r>
              <a:rPr lang="es-MX" sz="3600" dirty="0" smtClean="0"/>
              <a:t> de poco mas de 30 años, </a:t>
            </a:r>
            <a:r>
              <a:rPr lang="es-MX" sz="3600" dirty="0" err="1" smtClean="0"/>
              <a:t>ademas</a:t>
            </a:r>
            <a:r>
              <a:rPr lang="es-MX" sz="3600" dirty="0" smtClean="0"/>
              <a:t> de la gran precariedad social y </a:t>
            </a:r>
            <a:r>
              <a:rPr lang="es-MX" sz="3600" dirty="0" err="1" smtClean="0"/>
              <a:t>economica</a:t>
            </a:r>
            <a:r>
              <a:rPr lang="es-MX" sz="3600" dirty="0" smtClean="0"/>
              <a:t>  de </a:t>
            </a:r>
            <a:r>
              <a:rPr lang="es-MX" sz="3600" dirty="0" err="1" smtClean="0"/>
              <a:t>Mexico</a:t>
            </a:r>
            <a:r>
              <a:rPr lang="es-MX" sz="3600" dirty="0" smtClean="0"/>
              <a:t>.</a:t>
            </a:r>
            <a:endParaRPr lang="es-MX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2" name="Picture 8" descr="http://t0.gstatic.com/images?q=tbn:ANd9GcS3DdtDO6C0ZMHAun8-XMlvwhEeQcd9DyKXooj5Il-LY2Ugt2TzOwEUPWLBt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154" y="548680"/>
            <a:ext cx="8146294" cy="5688632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MX" dirty="0" smtClean="0"/>
              <a:t>¿ Que es la Constitución 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r>
              <a:rPr lang="es-MX" dirty="0" smtClean="0"/>
              <a:t>Es la ley fundamental escrita o no de un estado soberano, establecida o aceptada como guía para su gobernación. La constitución fija los limites y define las relaciones entre poder ejecutivo.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t1.gstatic.com/images?q=tbn:ANd9GcSZ0kW2GdO5BizUQCVIyTbYFQMX-Ll02bk_tMcGzWdZ5GGtE8v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3742"/>
            <a:ext cx="9144000" cy="6911742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175260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0" y="2564904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99592" y="332656"/>
            <a:ext cx="684076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CLASIFICACION  DE  LAS  CONSTITUCIONES</a:t>
            </a:r>
            <a:endParaRPr lang="es-MX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t1.gstatic.com/images?q=tbn:ANd9GcSE3_cVoB4GbNEXLY1BmfZmFAJBsHApNzfAYyQOLxAnIpE_mp0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¿ Que es la </a:t>
            </a:r>
            <a:r>
              <a:rPr lang="es-MX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Constitucion</a:t>
            </a:r>
            <a:r>
              <a:rPr lang="es-MX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 escrita ?</a:t>
            </a:r>
            <a:endParaRPr lang="es-MX" dirty="0">
              <a:solidFill>
                <a:srgbClr val="7030A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 el documento en el que se plasman los principios fundamentales sobre los que descansa la organización, los limites y las facultades del estado, </a:t>
            </a:r>
            <a:r>
              <a:rPr lang="es-MX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asi</a:t>
            </a:r>
            <a:r>
              <a:rPr lang="es-MX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como deberes y derechos de los individuos.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La </a:t>
            </a:r>
            <a:r>
              <a:rPr lang="es-MX" dirty="0" err="1" smtClean="0">
                <a:solidFill>
                  <a:srgbClr val="0070C0"/>
                </a:solidFill>
              </a:rPr>
              <a:t>constitucion</a:t>
            </a:r>
            <a:r>
              <a:rPr lang="es-MX" dirty="0" smtClean="0">
                <a:solidFill>
                  <a:srgbClr val="0070C0"/>
                </a:solidFill>
              </a:rPr>
              <a:t> se divide en</a:t>
            </a:r>
            <a:r>
              <a:rPr lang="es-MX" sz="6000" dirty="0" smtClean="0">
                <a:solidFill>
                  <a:srgbClr val="FFC000"/>
                </a:solidFill>
              </a:rPr>
              <a:t> 2 </a:t>
            </a:r>
            <a:r>
              <a:rPr lang="es-MX" dirty="0" smtClean="0">
                <a:solidFill>
                  <a:srgbClr val="0070C0"/>
                </a:solidFill>
              </a:rPr>
              <a:t>partes las cuales son: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192176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s-MX" sz="3600" dirty="0" smtClean="0">
                <a:solidFill>
                  <a:srgbClr val="0070C0"/>
                </a:solidFill>
              </a:rPr>
              <a:t> La </a:t>
            </a:r>
            <a:r>
              <a:rPr lang="es-MX" sz="3600" dirty="0" err="1" smtClean="0">
                <a:solidFill>
                  <a:srgbClr val="0070C0"/>
                </a:solidFill>
              </a:rPr>
              <a:t>constitucion</a:t>
            </a:r>
            <a:r>
              <a:rPr lang="es-MX" sz="3600" dirty="0" smtClean="0">
                <a:solidFill>
                  <a:srgbClr val="0070C0"/>
                </a:solidFill>
              </a:rPr>
              <a:t> escrita </a:t>
            </a:r>
          </a:p>
          <a:p>
            <a:pPr algn="just">
              <a:buFont typeface="Wingdings" pitchFamily="2" charset="2"/>
              <a:buChar char="§"/>
            </a:pPr>
            <a:r>
              <a:rPr lang="es-MX" sz="3600" dirty="0" smtClean="0">
                <a:solidFill>
                  <a:srgbClr val="0070C0"/>
                </a:solidFill>
              </a:rPr>
              <a:t> La </a:t>
            </a:r>
            <a:r>
              <a:rPr lang="es-MX" sz="3600" dirty="0" err="1" smtClean="0">
                <a:solidFill>
                  <a:srgbClr val="0070C0"/>
                </a:solidFill>
              </a:rPr>
              <a:t>constitucion</a:t>
            </a:r>
            <a:r>
              <a:rPr lang="es-MX" sz="3600" dirty="0" smtClean="0">
                <a:solidFill>
                  <a:srgbClr val="0070C0"/>
                </a:solidFill>
              </a:rPr>
              <a:t> no escrita</a:t>
            </a:r>
            <a:endParaRPr lang="es-MX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t0.gstatic.com/images?q=tbn:ANd9GcT8Wuhg28VtFHr917V2zEmCx5t0ZU_fXQu84Yn5Ntt2GaQnHhSa8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  <a:latin typeface="Baskerville Old Face" pitchFamily="18" charset="0"/>
              </a:rPr>
              <a:t>¿ Que es la </a:t>
            </a:r>
            <a:r>
              <a:rPr lang="es-MX" dirty="0" err="1">
                <a:solidFill>
                  <a:schemeClr val="tx2">
                    <a:lumMod val="75000"/>
                  </a:schemeClr>
                </a:solidFill>
                <a:latin typeface="Baskerville Old Face" pitchFamily="18" charset="0"/>
              </a:rPr>
              <a:t>C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  <a:latin typeface="Baskerville Old Face" pitchFamily="18" charset="0"/>
              </a:rPr>
              <a:t>onstitucion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  <a:latin typeface="Baskerville Old Face" pitchFamily="18" charset="0"/>
              </a:rPr>
              <a:t> </a:t>
            </a:r>
            <a:r>
              <a:rPr lang="es-MX" dirty="0" smtClean="0">
                <a:solidFill>
                  <a:srgbClr val="FF0000"/>
                </a:solidFill>
                <a:latin typeface="Baskerville Old Face" pitchFamily="18" charset="0"/>
              </a:rPr>
              <a:t>no 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  <a:latin typeface="Baskerville Old Face" pitchFamily="18" charset="0"/>
              </a:rPr>
              <a:t>escrita ?</a:t>
            </a:r>
            <a:endParaRPr lang="es-MX" dirty="0">
              <a:solidFill>
                <a:schemeClr val="tx2">
                  <a:lumMod val="75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Documento </a:t>
            </a:r>
            <a:r>
              <a:rPr lang="es-MX" sz="3600" dirty="0" err="1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tambien</a:t>
            </a:r>
            <a:r>
              <a:rPr lang="es-MX" sz="3600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 llamado </a:t>
            </a:r>
            <a:r>
              <a:rPr lang="es-MX" sz="3600" dirty="0" err="1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constitucion</a:t>
            </a:r>
            <a:r>
              <a:rPr lang="es-MX" sz="3600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s-MX" sz="3600" dirty="0" err="1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consetudinaria</a:t>
            </a:r>
            <a:r>
              <a:rPr lang="es-MX" sz="3600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, no existe un texto especifico que contenga la totalidad, o casi la totalidad de las normas </a:t>
            </a:r>
            <a:r>
              <a:rPr lang="es-MX" sz="3600" dirty="0" err="1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basicas</a:t>
            </a:r>
            <a:r>
              <a:rPr lang="es-MX" sz="3600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.</a:t>
            </a:r>
            <a:endParaRPr lang="es-MX" sz="3600" dirty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t0.gstatic.com/images?q=tbn:ANd9GcTqbkXcYVnyjwjp_pQhzYF5QVnK5lhxLMKJxz2p-wbqGNfpAMGPk5rKYrj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857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232247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827584" y="332656"/>
            <a:ext cx="496855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Ventajas de la </a:t>
            </a:r>
            <a:r>
              <a:rPr lang="es-MX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constitucion</a:t>
            </a:r>
            <a:endParaRPr lang="es-MX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http://t1.gstatic.com/images?q=tbn:ANd9GcSZyQnBRyVwmPTQvhiEnwMIr2USi6hdjL96tg8Fgk0tUwwsvdQAoEoKsY18o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Una de ella es la superioridad de la ley escrita, la costumbre lo cual se </a:t>
            </a:r>
            <a:r>
              <a:rPr lang="es-MX" dirty="0" err="1" smtClean="0">
                <a:solidFill>
                  <a:schemeClr val="bg1"/>
                </a:solidFill>
              </a:rPr>
              <a:t>habia</a:t>
            </a:r>
            <a:r>
              <a:rPr lang="es-MX" dirty="0" smtClean="0">
                <a:solidFill>
                  <a:schemeClr val="bg1"/>
                </a:solidFill>
              </a:rPr>
              <a:t> reconocido a finales del siglo XVIII ya que desde entonces </a:t>
            </a:r>
            <a:r>
              <a:rPr lang="es-MX" dirty="0" err="1" smtClean="0">
                <a:solidFill>
                  <a:schemeClr val="bg1"/>
                </a:solidFill>
              </a:rPr>
              <a:t>existia</a:t>
            </a:r>
            <a:r>
              <a:rPr lang="es-MX" dirty="0" smtClean="0">
                <a:solidFill>
                  <a:schemeClr val="bg1"/>
                </a:solidFill>
              </a:rPr>
              <a:t> la necesidad de llevar un rango superior a las reglas constitucionales. </a:t>
            </a:r>
          </a:p>
          <a:p>
            <a:r>
              <a:rPr lang="es-MX" dirty="0" err="1" smtClean="0">
                <a:solidFill>
                  <a:schemeClr val="bg1"/>
                </a:solidFill>
              </a:rPr>
              <a:t>Tambien</a:t>
            </a:r>
            <a:r>
              <a:rPr lang="es-MX" dirty="0" smtClean="0">
                <a:solidFill>
                  <a:schemeClr val="bg1"/>
                </a:solidFill>
              </a:rPr>
              <a:t> desde el siglo XVIII es importante el reconocimiento del pacto social que implica  una </a:t>
            </a:r>
            <a:r>
              <a:rPr lang="es-MX" dirty="0" err="1" smtClean="0">
                <a:solidFill>
                  <a:schemeClr val="bg1"/>
                </a:solidFill>
              </a:rPr>
              <a:t>constitucion</a:t>
            </a:r>
            <a:r>
              <a:rPr lang="es-MX" dirty="0" smtClean="0">
                <a:solidFill>
                  <a:schemeClr val="bg1"/>
                </a:solidFill>
              </a:rPr>
              <a:t> dictada por la </a:t>
            </a:r>
            <a:r>
              <a:rPr lang="es-MX" dirty="0" err="1" smtClean="0">
                <a:solidFill>
                  <a:schemeClr val="bg1"/>
                </a:solidFill>
              </a:rPr>
              <a:t>soberania</a:t>
            </a:r>
            <a:r>
              <a:rPr lang="es-MX" dirty="0" smtClean="0">
                <a:solidFill>
                  <a:schemeClr val="bg1"/>
                </a:solidFill>
              </a:rPr>
              <a:t> nacional lo cual es </a:t>
            </a:r>
            <a:r>
              <a:rPr lang="es-MX" dirty="0" err="1" smtClean="0">
                <a:solidFill>
                  <a:schemeClr val="bg1"/>
                </a:solidFill>
              </a:rPr>
              <a:t>ineresante</a:t>
            </a:r>
            <a:r>
              <a:rPr lang="es-MX" dirty="0" smtClean="0">
                <a:solidFill>
                  <a:schemeClr val="bg1"/>
                </a:solidFill>
              </a:rPr>
              <a:t> desde la </a:t>
            </a:r>
            <a:r>
              <a:rPr lang="es-MX" dirty="0" err="1" smtClean="0">
                <a:solidFill>
                  <a:schemeClr val="bg1"/>
                </a:solidFill>
              </a:rPr>
              <a:t>optica</a:t>
            </a:r>
            <a:r>
              <a:rPr lang="es-MX" dirty="0" smtClean="0">
                <a:solidFill>
                  <a:schemeClr val="bg1"/>
                </a:solidFill>
              </a:rPr>
              <a:t> de la </a:t>
            </a:r>
            <a:r>
              <a:rPr lang="es-MX" dirty="0" err="1" smtClean="0">
                <a:solidFill>
                  <a:schemeClr val="bg1"/>
                </a:solidFill>
              </a:rPr>
              <a:t>legitivdad</a:t>
            </a:r>
            <a:r>
              <a:rPr lang="es-MX" dirty="0" smtClean="0">
                <a:solidFill>
                  <a:schemeClr val="bg1"/>
                </a:solidFill>
              </a:rPr>
              <a:t>.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En una </a:t>
            </a:r>
            <a:r>
              <a:rPr lang="es-MX" dirty="0" err="1" smtClean="0">
                <a:solidFill>
                  <a:schemeClr val="bg1"/>
                </a:solidFill>
              </a:rPr>
              <a:t>constitucion</a:t>
            </a:r>
            <a:r>
              <a:rPr lang="es-MX" dirty="0" smtClean="0">
                <a:solidFill>
                  <a:schemeClr val="bg1"/>
                </a:solidFill>
              </a:rPr>
              <a:t>  escrita hay mayor claridad y </a:t>
            </a:r>
            <a:r>
              <a:rPr lang="es-MX" dirty="0" err="1" smtClean="0">
                <a:solidFill>
                  <a:schemeClr val="bg1"/>
                </a:solidFill>
              </a:rPr>
              <a:t>precision</a:t>
            </a:r>
            <a:r>
              <a:rPr lang="es-MX" dirty="0" smtClean="0">
                <a:solidFill>
                  <a:schemeClr val="bg1"/>
                </a:solidFill>
              </a:rPr>
              <a:t> en cuanto al contenido constitucional y esto desde luego, elimina confusiones, y por lo tanto evidentemente contrario.</a:t>
            </a:r>
            <a:endParaRPr lang="es-MX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rgbClr val="00B0F0"/>
                </a:solidFill>
              </a:rPr>
              <a:t>El origen de la </a:t>
            </a:r>
            <a:r>
              <a:rPr lang="es-MX" dirty="0" err="1" smtClean="0">
                <a:solidFill>
                  <a:srgbClr val="00B0F0"/>
                </a:solidFill>
              </a:rPr>
              <a:t>constitucion</a:t>
            </a:r>
            <a:r>
              <a:rPr lang="es-MX" dirty="0" smtClean="0">
                <a:solidFill>
                  <a:srgbClr val="00B0F0"/>
                </a:solidFill>
              </a:rPr>
              <a:t> de 1917 </a:t>
            </a:r>
            <a:endParaRPr lang="es-MX" dirty="0">
              <a:solidFill>
                <a:srgbClr val="00B0F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B0F0"/>
                </a:solidFill>
              </a:rPr>
              <a:t>Su origen lo  encontramos en la </a:t>
            </a:r>
            <a:r>
              <a:rPr lang="es-MX" dirty="0" err="1" smtClean="0">
                <a:solidFill>
                  <a:srgbClr val="00B0F0"/>
                </a:solidFill>
              </a:rPr>
              <a:t>grecia</a:t>
            </a:r>
            <a:r>
              <a:rPr lang="es-MX" dirty="0" smtClean="0">
                <a:solidFill>
                  <a:srgbClr val="00B0F0"/>
                </a:solidFill>
              </a:rPr>
              <a:t> </a:t>
            </a:r>
            <a:r>
              <a:rPr lang="es-MX" dirty="0" err="1" smtClean="0">
                <a:solidFill>
                  <a:srgbClr val="00B0F0"/>
                </a:solidFill>
              </a:rPr>
              <a:t>clasica</a:t>
            </a:r>
            <a:r>
              <a:rPr lang="es-MX" dirty="0" smtClean="0">
                <a:solidFill>
                  <a:srgbClr val="00B0F0"/>
                </a:solidFill>
              </a:rPr>
              <a:t> que tuvo como </a:t>
            </a:r>
            <a:r>
              <a:rPr lang="es-MX" dirty="0" err="1" smtClean="0">
                <a:solidFill>
                  <a:srgbClr val="00B0F0"/>
                </a:solidFill>
              </a:rPr>
              <a:t>conviccion</a:t>
            </a:r>
            <a:r>
              <a:rPr lang="es-MX" dirty="0" smtClean="0">
                <a:solidFill>
                  <a:srgbClr val="00B0F0"/>
                </a:solidFill>
              </a:rPr>
              <a:t> que la comunidad </a:t>
            </a:r>
            <a:r>
              <a:rPr lang="es-MX" dirty="0" err="1" smtClean="0">
                <a:solidFill>
                  <a:srgbClr val="00B0F0"/>
                </a:solidFill>
              </a:rPr>
              <a:t>politica</a:t>
            </a:r>
            <a:r>
              <a:rPr lang="es-MX" dirty="0" smtClean="0">
                <a:solidFill>
                  <a:srgbClr val="00B0F0"/>
                </a:solidFill>
              </a:rPr>
              <a:t> se gobierna por ley.</a:t>
            </a:r>
            <a:endParaRPr lang="es-MX" dirty="0">
              <a:solidFill>
                <a:srgbClr val="00B0F0"/>
              </a:solidFill>
            </a:endParaRPr>
          </a:p>
        </p:txBody>
      </p:sp>
      <p:pic>
        <p:nvPicPr>
          <p:cNvPr id="7172" name="Picture 4" descr="http://t2.gstatic.com/images?q=tbn:ANd9GcTo0d7Zk5qKa6803L5K6uAW_hHJ9SIgAmapSdsav-1DLJcgtdaIa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33056"/>
            <a:ext cx="3995936" cy="2924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677</Words>
  <Application>Microsoft Office PowerPoint</Application>
  <PresentationFormat>Presentación en pantalla (4:3)</PresentationFormat>
  <Paragraphs>52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Diapositiva 1</vt:lpstr>
      <vt:lpstr>¿ Que es la Constitución ?</vt:lpstr>
      <vt:lpstr>Diapositiva 3</vt:lpstr>
      <vt:lpstr>¿ Que es la Constitucion escrita ?</vt:lpstr>
      <vt:lpstr>La constitucion se divide en 2 partes las cuales son: </vt:lpstr>
      <vt:lpstr>¿ Que es la Constitucion no escrita ?</vt:lpstr>
      <vt:lpstr>Diapositiva 7</vt:lpstr>
      <vt:lpstr>Diapositiva 8</vt:lpstr>
      <vt:lpstr>El origen de la constitucion de 1917 </vt:lpstr>
      <vt:lpstr>Aristoteles fue quien desarrolló el concepto de la constitucion, para el existian 3 buenas formas de gobierno las cuales eran: </vt:lpstr>
      <vt:lpstr>Antescedentes y contexto historico</vt:lpstr>
      <vt:lpstr>Antescedentes y contextos historicos</vt:lpstr>
      <vt:lpstr>Principales disposiciones legales de la constitucion promulgada el 4 de Octubre 1824</vt:lpstr>
      <vt:lpstr>Principales disposiciones legales de la constitucion promulgada el 4 de Octubre 1824</vt:lpstr>
      <vt:lpstr>Sucesos despues de la promulgacion de la constitucion1857</vt:lpstr>
      <vt:lpstr>Datos generales de la Constitucion de los Estados Unidos Mexicanos</vt:lpstr>
      <vt:lpstr>El espiritu de la constitucion de 1917 lo encontramos en tres articulos los cuales son:</vt:lpstr>
      <vt:lpstr>¿ Pero cual fue la causa de la constitucion de 1917 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Christian</dc:creator>
  <cp:lastModifiedBy>Christian</cp:lastModifiedBy>
  <cp:revision>55</cp:revision>
  <dcterms:created xsi:type="dcterms:W3CDTF">2012-08-06T21:05:54Z</dcterms:created>
  <dcterms:modified xsi:type="dcterms:W3CDTF">2012-08-07T21:25:40Z</dcterms:modified>
</cp:coreProperties>
</file>